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SzPts val="1800"/>
              <a:buChar char="●"/>
              <a:defRPr/>
            </a:lvl1pPr>
            <a:lvl2pPr lvl="1" rtl="0" algn="ctr">
              <a:spcBef>
                <a:spcPts val="0"/>
              </a:spcBef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800"/>
              <a:buChar char="●"/>
              <a:defRPr/>
            </a:lvl1pPr>
            <a:lvl2pPr lvl="1" rtl="0">
              <a:spcBef>
                <a:spcPts val="0"/>
              </a:spcBef>
              <a:buSzPts val="1400"/>
              <a:buChar char="○"/>
              <a:defRPr/>
            </a:lvl2pPr>
            <a:lvl3pPr lvl="2" rtl="0">
              <a:spcBef>
                <a:spcPts val="0"/>
              </a:spcBef>
              <a:buSzPts val="1400"/>
              <a:buChar char="■"/>
              <a:defRPr/>
            </a:lvl3pPr>
            <a:lvl4pPr lvl="3" rtl="0">
              <a:spcBef>
                <a:spcPts val="0"/>
              </a:spcBef>
              <a:buSzPts val="1400"/>
              <a:buChar char="●"/>
              <a:defRPr/>
            </a:lvl4pPr>
            <a:lvl5pPr lvl="4" rtl="0">
              <a:spcBef>
                <a:spcPts val="0"/>
              </a:spcBef>
              <a:buSzPts val="1400"/>
              <a:buChar char="○"/>
              <a:defRPr/>
            </a:lvl5pPr>
            <a:lvl6pPr lvl="5" rtl="0">
              <a:spcBef>
                <a:spcPts val="0"/>
              </a:spcBef>
              <a:buSzPts val="1400"/>
              <a:buChar char="■"/>
              <a:defRPr/>
            </a:lvl6pPr>
            <a:lvl7pPr lvl="6" rtl="0">
              <a:spcBef>
                <a:spcPts val="0"/>
              </a:spcBef>
              <a:buSzPts val="1400"/>
              <a:buChar char="●"/>
              <a:defRPr/>
            </a:lvl7pPr>
            <a:lvl8pPr lvl="7" rtl="0">
              <a:spcBef>
                <a:spcPts val="0"/>
              </a:spcBef>
              <a:buSzPts val="1400"/>
              <a:buChar char="○"/>
              <a:defRPr/>
            </a:lvl8pPr>
            <a:lvl9pPr lvl="8" rtl="0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2800"/>
              <a:buNone/>
              <a:defRPr/>
            </a:lvl1pPr>
            <a:lvl2pPr lvl="1" rtl="0">
              <a:spcBef>
                <a:spcPts val="0"/>
              </a:spcBef>
              <a:buSzPts val="2800"/>
              <a:buNone/>
              <a:defRPr/>
            </a:lvl2pPr>
            <a:lvl3pPr lvl="2" rtl="0">
              <a:spcBef>
                <a:spcPts val="0"/>
              </a:spcBef>
              <a:buSzPts val="2800"/>
              <a:buNone/>
              <a:defRPr/>
            </a:lvl3pPr>
            <a:lvl4pPr lvl="3" rtl="0">
              <a:spcBef>
                <a:spcPts val="0"/>
              </a:spcBef>
              <a:buSzPts val="2800"/>
              <a:buNone/>
              <a:defRPr/>
            </a:lvl4pPr>
            <a:lvl5pPr lvl="4" rtl="0">
              <a:spcBef>
                <a:spcPts val="0"/>
              </a:spcBef>
              <a:buSzPts val="2800"/>
              <a:buNone/>
              <a:defRPr/>
            </a:lvl5pPr>
            <a:lvl6pPr lvl="5" rtl="0">
              <a:spcBef>
                <a:spcPts val="0"/>
              </a:spcBef>
              <a:buSzPts val="2800"/>
              <a:buNone/>
              <a:defRPr/>
            </a:lvl6pPr>
            <a:lvl7pPr lvl="6" rtl="0">
              <a:spcBef>
                <a:spcPts val="0"/>
              </a:spcBef>
              <a:buSzPts val="2800"/>
              <a:buNone/>
              <a:defRPr/>
            </a:lvl7pPr>
            <a:lvl8pPr lvl="7" rtl="0">
              <a:spcBef>
                <a:spcPts val="0"/>
              </a:spcBef>
              <a:buSzPts val="2800"/>
              <a:buNone/>
              <a:defRPr/>
            </a:lvl8pPr>
            <a:lvl9pPr lvl="8" rtl="0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SzPts val="2400"/>
              <a:buNone/>
              <a:defRPr sz="2400"/>
            </a:lvl1pPr>
            <a:lvl2pPr lvl="1" rtl="0">
              <a:spcBef>
                <a:spcPts val="0"/>
              </a:spcBef>
              <a:buSzPts val="2400"/>
              <a:buNone/>
              <a:defRPr sz="2400"/>
            </a:lvl2pPr>
            <a:lvl3pPr lvl="2" rtl="0">
              <a:spcBef>
                <a:spcPts val="0"/>
              </a:spcBef>
              <a:buSzPts val="2400"/>
              <a:buNone/>
              <a:defRPr sz="2400"/>
            </a:lvl3pPr>
            <a:lvl4pPr lvl="3" rtl="0">
              <a:spcBef>
                <a:spcPts val="0"/>
              </a:spcBef>
              <a:buSzPts val="2400"/>
              <a:buNone/>
              <a:defRPr sz="2400"/>
            </a:lvl4pPr>
            <a:lvl5pPr lvl="4" rtl="0">
              <a:spcBef>
                <a:spcPts val="0"/>
              </a:spcBef>
              <a:buSzPts val="2400"/>
              <a:buNone/>
              <a:defRPr sz="2400"/>
            </a:lvl5pPr>
            <a:lvl6pPr lvl="5" rtl="0">
              <a:spcBef>
                <a:spcPts val="0"/>
              </a:spcBef>
              <a:buSzPts val="2400"/>
              <a:buNone/>
              <a:defRPr sz="2400"/>
            </a:lvl6pPr>
            <a:lvl7pPr lvl="6" rtl="0">
              <a:spcBef>
                <a:spcPts val="0"/>
              </a:spcBef>
              <a:buSzPts val="2400"/>
              <a:buNone/>
              <a:defRPr sz="2400"/>
            </a:lvl7pPr>
            <a:lvl8pPr lvl="7" rtl="0">
              <a:spcBef>
                <a:spcPts val="0"/>
              </a:spcBef>
              <a:buSzPts val="2400"/>
              <a:buNone/>
              <a:defRPr sz="2400"/>
            </a:lvl8pPr>
            <a:lvl9pPr lvl="8" rtl="0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buSzPts val="1200"/>
              <a:buChar char="○"/>
              <a:defRPr sz="1200"/>
            </a:lvl2pPr>
            <a:lvl3pPr lvl="2" rtl="0">
              <a:spcBef>
                <a:spcPts val="0"/>
              </a:spcBef>
              <a:buSzPts val="1200"/>
              <a:buChar char="■"/>
              <a:defRPr sz="1200"/>
            </a:lvl3pPr>
            <a:lvl4pPr lvl="3" rtl="0">
              <a:spcBef>
                <a:spcPts val="0"/>
              </a:spcBef>
              <a:buSzPts val="1200"/>
              <a:buChar char="●"/>
              <a:defRPr sz="1200"/>
            </a:lvl4pPr>
            <a:lvl5pPr lvl="4" rtl="0">
              <a:spcBef>
                <a:spcPts val="0"/>
              </a:spcBef>
              <a:buSzPts val="1200"/>
              <a:buChar char="○"/>
              <a:defRPr sz="1200"/>
            </a:lvl5pPr>
            <a:lvl6pPr lvl="5" rtl="0">
              <a:spcBef>
                <a:spcPts val="0"/>
              </a:spcBef>
              <a:buSzPts val="1200"/>
              <a:buChar char="■"/>
              <a:defRPr sz="1200"/>
            </a:lvl6pPr>
            <a:lvl7pPr lvl="6" rtl="0">
              <a:spcBef>
                <a:spcPts val="0"/>
              </a:spcBef>
              <a:buSzPts val="1200"/>
              <a:buChar char="●"/>
              <a:defRPr sz="1200"/>
            </a:lvl7pPr>
            <a:lvl8pPr lvl="7" rtl="0">
              <a:spcBef>
                <a:spcPts val="0"/>
              </a:spcBef>
              <a:buSzPts val="1200"/>
              <a:buChar char="○"/>
              <a:defRPr sz="1200"/>
            </a:lvl8pPr>
            <a:lvl9pPr lvl="8" rtl="0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SzPts val="4800"/>
              <a:buNone/>
              <a:defRPr sz="4800"/>
            </a:lvl1pPr>
            <a:lvl2pPr lvl="1" rtl="0">
              <a:spcBef>
                <a:spcPts val="0"/>
              </a:spcBef>
              <a:buSzPts val="4800"/>
              <a:buNone/>
              <a:defRPr sz="4800"/>
            </a:lvl2pPr>
            <a:lvl3pPr lvl="2" rtl="0">
              <a:spcBef>
                <a:spcPts val="0"/>
              </a:spcBef>
              <a:buSzPts val="4800"/>
              <a:buNone/>
              <a:defRPr sz="4800"/>
            </a:lvl3pPr>
            <a:lvl4pPr lvl="3" rtl="0">
              <a:spcBef>
                <a:spcPts val="0"/>
              </a:spcBef>
              <a:buSzPts val="4800"/>
              <a:buNone/>
              <a:defRPr sz="4800"/>
            </a:lvl4pPr>
            <a:lvl5pPr lvl="4" rtl="0">
              <a:spcBef>
                <a:spcPts val="0"/>
              </a:spcBef>
              <a:buSzPts val="4800"/>
              <a:buNone/>
              <a:defRPr sz="4800"/>
            </a:lvl5pPr>
            <a:lvl6pPr lvl="5" rtl="0">
              <a:spcBef>
                <a:spcPts val="0"/>
              </a:spcBef>
              <a:buSzPts val="4800"/>
              <a:buNone/>
              <a:defRPr sz="4800"/>
            </a:lvl6pPr>
            <a:lvl7pPr lvl="6" rtl="0">
              <a:spcBef>
                <a:spcPts val="0"/>
              </a:spcBef>
              <a:buSzPts val="4800"/>
              <a:buNone/>
              <a:defRPr sz="4800"/>
            </a:lvl7pPr>
            <a:lvl8pPr lvl="7" rtl="0">
              <a:spcBef>
                <a:spcPts val="0"/>
              </a:spcBef>
              <a:buSzPts val="4800"/>
              <a:buNone/>
              <a:defRPr sz="4800"/>
            </a:lvl8pPr>
            <a:lvl9pPr lvl="8" rtl="0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7.png"/><Relationship Id="rId4" Type="http://schemas.openxmlformats.org/officeDocument/2006/relationships/hyperlink" Target="https://towardsdatascience.com/a-wizards-guide-to-adversarial-autoencoders-part-2-exploring-latent-space-with-adversarial-2d53a6f8a4f9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hyperlink" Target="https://eng.uber.com/neural-networks/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1.png"/><Relationship Id="rId4" Type="http://schemas.openxmlformats.org/officeDocument/2006/relationships/hyperlink" Target="https://doi.org/10.2147/COPD.S8645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hyperlink" Target="https://github.com/airbnb/knowledge-rep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hyperlink" Target="https://medium.com/airbnb-engineering/how-airbnb-democratizes-data-science-with-data-university-3eccc71e073a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oo.gl/oQAepZ" TargetMode="External"/><Relationship Id="rId4" Type="http://schemas.openxmlformats.org/officeDocument/2006/relationships/hyperlink" Target="https://goo.gl/XEKbM9" TargetMode="External"/><Relationship Id="rId5" Type="http://schemas.openxmlformats.org/officeDocument/2006/relationships/image" Target="../media/image65.png"/><Relationship Id="rId6" Type="http://schemas.openxmlformats.org/officeDocument/2006/relationships/image" Target="../media/image4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://www.explain-ai.org/" TargetMode="External"/><Relationship Id="rId4" Type="http://schemas.openxmlformats.org/officeDocument/2006/relationships/hyperlink" Target="https://arxiv.org/abs/1708.08296" TargetMode="External"/><Relationship Id="rId5" Type="http://schemas.openxmlformats.org/officeDocument/2006/relationships/image" Target="../media/image4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4.png"/><Relationship Id="rId4" Type="http://schemas.openxmlformats.org/officeDocument/2006/relationships/hyperlink" Target="https://arxiv.org/pdf/1602.04938.pdf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7.png"/><Relationship Id="rId4" Type="http://schemas.openxmlformats.org/officeDocument/2006/relationships/hyperlink" Target="https://arxiv.org/pdf/1101.0891.pdf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9.png"/><Relationship Id="rId4" Type="http://schemas.openxmlformats.org/officeDocument/2006/relationships/hyperlink" Target="https://arxiv.org/pdf/1101.0891.pdf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9.png"/><Relationship Id="rId4" Type="http://schemas.openxmlformats.org/officeDocument/2006/relationships/hyperlink" Target="https://ai.arizona.edu/sites/ai/files/MIS611D/shmueli-2011-predictiveanalytics-is-research.pdf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6000"/>
              <a:t>Data science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 sz="3000"/>
              <a:t>from data driven to deep learning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吳沛燊 </a:t>
            </a:r>
            <a:r>
              <a:rPr lang="zh-TW"/>
              <a:t>Pei-shen Wu, MD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 sz="1800"/>
              <a:t>2017-12-11 @ MLDM TW R user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879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但問題叢生，處處是斷點，阻礙資料發展</a:t>
            </a:r>
          </a:p>
        </p:txBody>
      </p:sp>
      <p:pic>
        <p:nvPicPr>
          <p:cNvPr descr="螢幕快照 2017-05-16 上午11.39.43.png"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975" y="856575"/>
            <a:ext cx="6163125" cy="37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1289175" y="785675"/>
            <a:ext cx="2852100" cy="1555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267150" y="2836275"/>
            <a:ext cx="5195100" cy="1944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171125" y="712925"/>
            <a:ext cx="3173700" cy="2123400"/>
          </a:xfrm>
          <a:prstGeom prst="rect">
            <a:avLst/>
          </a:prstGeom>
          <a:solidFill>
            <a:srgbClr val="FFFF00">
              <a:alpha val="8038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不適任的資料庫結構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造成花太多時間在清整理資料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而不是進行分析跟產生insight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資料表創建各自為政，沒有統一的清理流程 與 single truth</a:t>
            </a:r>
            <a:r>
              <a:rPr lang="zh-TW"/>
              <a:t>，造成多種版本的數據結果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A/B testing 尚未納入知識管理的架構</a:t>
            </a:r>
          </a:p>
        </p:txBody>
      </p:sp>
      <p:sp>
        <p:nvSpPr>
          <p:cNvPr id="110" name="Shape 110"/>
          <p:cNvSpPr/>
          <p:nvPr/>
        </p:nvSpPr>
        <p:spPr>
          <a:xfrm>
            <a:off x="3729400" y="918150"/>
            <a:ext cx="4410300" cy="2180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5872650" y="1491775"/>
            <a:ext cx="3173700" cy="2331300"/>
          </a:xfrm>
          <a:prstGeom prst="rect">
            <a:avLst/>
          </a:prstGeom>
          <a:solidFill>
            <a:srgbClr val="FFFF00">
              <a:alpha val="8038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對不會coding的人，沒有合適工具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沒有內部教育訓練計劃</a:t>
            </a:r>
            <a:r>
              <a:rPr lang="zh-TW"/>
              <a:t>，造成資料的運用仍十分侷限(尤其是對不會coding的人，門檻過高)、對資料表的觀念仍匱乏，數據決策困難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分析環境安裝門檻高與不一致</a:t>
            </a:r>
            <a:r>
              <a:rPr lang="zh-TW"/>
              <a:t>，造成無法run別人的分析code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若逢tool package更新將會是場災難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171125" y="3005550"/>
            <a:ext cx="4519200" cy="1944300"/>
          </a:xfrm>
          <a:prstGeom prst="rect">
            <a:avLst/>
          </a:prstGeom>
          <a:solidFill>
            <a:srgbClr val="FFFF00">
              <a:alpha val="80380"/>
            </a:srgbClr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「code/分析時的想法/result」三者的記錄不是缺漏就是四散在各處，造成不同人員間難以share, reproduce跟verify彼此的結果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此外，對已結案的專案，</a:t>
            </a:r>
            <a:r>
              <a:rPr b="1" lang="zh-TW">
                <a:solidFill>
                  <a:srgbClr val="FF0000"/>
                </a:solidFill>
              </a:rPr>
              <a:t>目前沒有統一的KM跟Publish機制，不利Insight、知識的累積跟運用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目前缺乏「持續有效的擴散數據分析成果」的管道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813" y="78250"/>
            <a:ext cx="8372375" cy="32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 rotWithShape="1">
          <a:blip r:embed="rId4">
            <a:alphaModFix/>
          </a:blip>
          <a:srcRect b="59648" l="3651" r="69854" t="5848"/>
          <a:stretch/>
        </p:blipFill>
        <p:spPr>
          <a:xfrm>
            <a:off x="3770239" y="3383575"/>
            <a:ext cx="1603522" cy="1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223126" y="3454537"/>
            <a:ext cx="3395100" cy="14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Autoencoders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learning useful representations</a:t>
            </a:r>
          </a:p>
        </p:txBody>
      </p:sp>
      <p:sp>
        <p:nvSpPr>
          <p:cNvPr id="802" name="Shape 802"/>
          <p:cNvSpPr/>
          <p:nvPr/>
        </p:nvSpPr>
        <p:spPr>
          <a:xfrm>
            <a:off x="4229272" y="696382"/>
            <a:ext cx="697800" cy="160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Shape 803"/>
          <p:cNvSpPr txBox="1"/>
          <p:nvPr/>
        </p:nvSpPr>
        <p:spPr>
          <a:xfrm>
            <a:off x="5176635" y="3661141"/>
            <a:ext cx="1871700" cy="369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Representations</a:t>
            </a:r>
          </a:p>
        </p:txBody>
      </p:sp>
      <p:cxnSp>
        <p:nvCxnSpPr>
          <p:cNvPr id="804" name="Shape 804"/>
          <p:cNvCxnSpPr>
            <a:stCxn id="802" idx="2"/>
            <a:endCxn id="800" idx="0"/>
          </p:cNvCxnSpPr>
          <p:nvPr/>
        </p:nvCxnSpPr>
        <p:spPr>
          <a:xfrm flipH="1">
            <a:off x="4571872" y="2299882"/>
            <a:ext cx="6300" cy="1083600"/>
          </a:xfrm>
          <a:prstGeom prst="straightConnector1">
            <a:avLst/>
          </a:prstGeom>
          <a:noFill/>
          <a:ln cap="flat" cmpd="sng" w="25400">
            <a:solidFill>
              <a:srgbClr val="FFFF00"/>
            </a:solidFill>
            <a:prstDash val="solid"/>
            <a:round/>
            <a:headEnd len="med" w="med" type="none"/>
            <a:tailEnd len="lg" w="lg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Shape 8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20200"/>
            <a:ext cx="9144000" cy="1903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Shape 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38" y="191150"/>
            <a:ext cx="8847926" cy="350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2-03 上午12.24.34.png" id="815" name="Shape 8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75" y="3800425"/>
            <a:ext cx="8772850" cy="12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0988"/>
            <a:ext cx="8839200" cy="38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3034800" y="4502500"/>
            <a:ext cx="59568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https://towardsdatascience.com/a-wizards-guide-to-adversarial-autoencoders-part-2-exploring-latent-space-with-adversarial-2d53a6f8a4f9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8138"/>
            <a:ext cx="8839200" cy="386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/>
          <p:nvPr/>
        </p:nvSpPr>
        <p:spPr>
          <a:xfrm>
            <a:off x="1451800" y="407700"/>
            <a:ext cx="7058225" cy="3529125"/>
          </a:xfrm>
          <a:custGeom>
            <a:pathLst>
              <a:path extrusionOk="0" h="141165" w="282329">
                <a:moveTo>
                  <a:pt x="501" y="74086"/>
                </a:moveTo>
                <a:lnTo>
                  <a:pt x="92107" y="74086"/>
                </a:lnTo>
                <a:lnTo>
                  <a:pt x="92107" y="0"/>
                </a:lnTo>
                <a:lnTo>
                  <a:pt x="282329" y="0"/>
                </a:lnTo>
                <a:lnTo>
                  <a:pt x="282329" y="68079"/>
                </a:lnTo>
                <a:lnTo>
                  <a:pt x="143167" y="68079"/>
                </a:lnTo>
                <a:lnTo>
                  <a:pt x="143167" y="141165"/>
                </a:lnTo>
                <a:lnTo>
                  <a:pt x="0" y="141165"/>
                </a:lnTo>
                <a:close/>
              </a:path>
            </a:pathLst>
          </a:custGeom>
          <a:solidFill>
            <a:srgbClr val="FF0000">
              <a:alpha val="32690"/>
            </a:srgbClr>
          </a:solidFill>
          <a:ln>
            <a:noFill/>
          </a:ln>
        </p:spPr>
      </p:sp>
      <p:sp>
        <p:nvSpPr>
          <p:cNvPr id="828" name="Shape 828"/>
          <p:cNvSpPr txBox="1"/>
          <p:nvPr/>
        </p:nvSpPr>
        <p:spPr>
          <a:xfrm>
            <a:off x="1727150" y="4024400"/>
            <a:ext cx="5869500" cy="650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 sz="2400"/>
              <a:t>A </a:t>
            </a:r>
            <a:r>
              <a:rPr lang="zh-TW" sz="2400"/>
              <a:t>model that can generative new samples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Shape 833"/>
          <p:cNvPicPr preferRelativeResize="0"/>
          <p:nvPr/>
        </p:nvPicPr>
        <p:blipFill rotWithShape="1">
          <a:blip r:embed="rId3">
            <a:alphaModFix/>
          </a:blip>
          <a:srcRect b="13322" l="0" r="39035" t="0"/>
          <a:stretch/>
        </p:blipFill>
        <p:spPr>
          <a:xfrm>
            <a:off x="2178700" y="-3800"/>
            <a:ext cx="4786600" cy="396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2-03 上午12.26.22.png" id="834" name="Shape 8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575" y="4032500"/>
            <a:ext cx="8772850" cy="1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15966" l="0" r="0" t="0"/>
          <a:stretch/>
        </p:blipFill>
        <p:spPr>
          <a:xfrm>
            <a:off x="89850" y="3030750"/>
            <a:ext cx="47909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900" y="69775"/>
            <a:ext cx="6669201" cy="33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6157275" y="4612600"/>
            <a:ext cx="28032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1200" u="sng">
                <a:solidFill>
                  <a:schemeClr val="hlink"/>
                </a:solidFill>
                <a:hlinkClick r:id="rId5"/>
              </a:rPr>
              <a:t>https://eng.uber.com/neural-networks/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/>
        </p:nvSpPr>
        <p:spPr>
          <a:xfrm>
            <a:off x="0" y="1774650"/>
            <a:ext cx="91440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然而，問題點中了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實作不一定要很複雜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而效果仍可很好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Shape 8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6072"/>
            <a:ext cx="9143999" cy="285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/>
        </p:nvSpPr>
        <p:spPr>
          <a:xfrm>
            <a:off x="4930700" y="1134881"/>
            <a:ext cx="3816300" cy="15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zh-TW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肺部復健</a:t>
            </a:r>
          </a:p>
          <a:p>
            <a:pPr indent="-177800" lvl="0" marL="0" marR="0" rtl="0" algn="ctr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None/>
            </a:pPr>
            <a:r>
              <a:rPr lang="zh-TW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有助於改善慢性阻塞性肺疾病患者的存活率</a:t>
            </a:r>
          </a:p>
        </p:txBody>
      </p:sp>
      <p:pic>
        <p:nvPicPr>
          <p:cNvPr id="857" name="Shape 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00" y="370572"/>
            <a:ext cx="4667900" cy="3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 txBox="1"/>
          <p:nvPr/>
        </p:nvSpPr>
        <p:spPr>
          <a:xfrm>
            <a:off x="5486000" y="4463691"/>
            <a:ext cx="32610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7620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Calibri"/>
              <a:buNone/>
            </a:pPr>
            <a:r>
              <a:rPr lang="zh-TW" sz="1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https://doi.org/10.2147/COPD.S86455</a:t>
            </a:r>
          </a:p>
          <a:p>
            <a:pPr indent="-76200" lvl="0" marL="0" marR="0" rtl="0" algn="r">
              <a:spcBef>
                <a:spcPts val="0"/>
              </a:spcBef>
              <a:buClr>
                <a:srgbClr val="FFFFFF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資料能否產生價值，還是要回歸到架構本身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/>
              <a:t>一個系統的</a:t>
            </a:r>
            <a:r>
              <a:rPr lang="zh-TW" sz="2400">
                <a:solidFill>
                  <a:srgbClr val="FFFF00"/>
                </a:solidFill>
              </a:rPr>
              <a:t>價值能否隨著時間增長</a:t>
            </a:r>
            <a:r>
              <a:rPr lang="zh-TW" sz="2400"/>
              <a:t>的關鍵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= 人員從資料學習的容易度 + 將所得的insight自動化/系統化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(enable to learn from incoming data + rapidly operationalize those learnings)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/>
        </p:nvSpPr>
        <p:spPr>
          <a:xfrm>
            <a:off x="120425" y="119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794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不同量表不盡相同</a:t>
            </a:r>
            <a:r>
              <a:rPr lang="zh-TW" sz="3600">
                <a:solidFill>
                  <a:srgbClr val="FFFFFF"/>
                </a:solidFill>
              </a:rPr>
              <a:t>，</a:t>
            </a: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如何</a:t>
            </a:r>
            <a:r>
              <a:rPr lang="zh-TW" sz="3600">
                <a:solidFill>
                  <a:srgbClr val="FFFFFF"/>
                </a:solidFill>
              </a:rPr>
              <a:t>衡量</a:t>
            </a: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成效？</a:t>
            </a:r>
          </a:p>
        </p:txBody>
      </p:sp>
      <p:pic>
        <p:nvPicPr>
          <p:cNvPr id="864" name="Shape 864"/>
          <p:cNvPicPr preferRelativeResize="0"/>
          <p:nvPr/>
        </p:nvPicPr>
        <p:blipFill rotWithShape="1">
          <a:blip r:embed="rId3">
            <a:alphaModFix/>
          </a:blip>
          <a:srcRect b="15851" l="0" r="66653" t="9449"/>
          <a:stretch/>
        </p:blipFill>
        <p:spPr>
          <a:xfrm>
            <a:off x="3520724" y="870750"/>
            <a:ext cx="3272493" cy="410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Shape 865"/>
          <p:cNvSpPr txBox="1"/>
          <p:nvPr/>
        </p:nvSpPr>
        <p:spPr>
          <a:xfrm>
            <a:off x="4933966" y="5986853"/>
            <a:ext cx="395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rPr lang="zh-TW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Eur Respir J 2015; 46: 1625–1635</a:t>
            </a:r>
          </a:p>
          <a:p>
            <a:pPr indent="-69850" lvl="0" marL="0" marR="0" rtl="0" algn="r">
              <a:spcBef>
                <a:spcPts val="0"/>
              </a:spcBef>
              <a:buClr>
                <a:srgbClr val="FFFFFF"/>
              </a:buClr>
              <a:buSzPts val="1100"/>
              <a:buFont typeface="Calibri"/>
              <a:buNone/>
            </a:pPr>
            <a:r>
              <a:rPr lang="zh-TW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 J Respir Crit Care Med. 2013 Oct 15;188(8):e13-64.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1044751" y="1731100"/>
            <a:ext cx="21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喘的程度？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1044751" y="3232025"/>
            <a:ext cx="21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累的程度？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/>
        </p:nvSpPr>
        <p:spPr>
          <a:xfrm>
            <a:off x="3120188" y="312633"/>
            <a:ext cx="2835300" cy="283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Patients</a:t>
            </a:r>
          </a:p>
          <a:p>
            <a:pPr indent="-190500" lvl="0" marL="0" marR="0" rtl="0" algn="ctr">
              <a:spcBef>
                <a:spcPts val="0"/>
              </a:spcBef>
              <a:buClr>
                <a:srgbClr val="FFFFFF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患者</a:t>
            </a:r>
          </a:p>
        </p:txBody>
      </p:sp>
      <p:sp>
        <p:nvSpPr>
          <p:cNvPr id="873" name="Shape 873"/>
          <p:cNvSpPr/>
          <p:nvPr/>
        </p:nvSpPr>
        <p:spPr>
          <a:xfrm>
            <a:off x="1880088" y="1920284"/>
            <a:ext cx="2835300" cy="28353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Payers</a:t>
            </a:r>
          </a:p>
          <a:p>
            <a:pPr indent="-190500" lvl="0" marL="0" marR="0" rtl="0" algn="ctr">
              <a:spcBef>
                <a:spcPts val="0"/>
              </a:spcBef>
              <a:buClr>
                <a:srgbClr val="FFFF00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給付方</a:t>
            </a:r>
          </a:p>
        </p:txBody>
      </p:sp>
      <p:sp>
        <p:nvSpPr>
          <p:cNvPr id="874" name="Shape 874"/>
          <p:cNvSpPr/>
          <p:nvPr/>
        </p:nvSpPr>
        <p:spPr>
          <a:xfrm>
            <a:off x="4428613" y="1995559"/>
            <a:ext cx="2835300" cy="283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Providers</a:t>
            </a:r>
          </a:p>
          <a:p>
            <a:pPr indent="-1905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醫療</a:t>
            </a:r>
          </a:p>
          <a:p>
            <a:pPr indent="-190500" lvl="0" marL="0" marR="0" rtl="0" algn="ctr">
              <a:spcBef>
                <a:spcPts val="0"/>
              </a:spcBef>
              <a:buClr>
                <a:srgbClr val="FFFFFF"/>
              </a:buClr>
              <a:buSzPts val="3000"/>
              <a:buFont typeface="Calibri"/>
              <a:buNone/>
            </a:pPr>
            <a:r>
              <a:rPr lang="zh-TW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提供方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1760918" y="294805"/>
            <a:ext cx="68502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Profiling differential response to pulmonary rehabilitation in COPD</a:t>
            </a:r>
          </a:p>
          <a:p>
            <a:pPr indent="-203200" lvl="0" marL="0" marR="0" rtl="0" algn="ctr">
              <a:spcBef>
                <a:spcPts val="0"/>
              </a:spcBef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self-organizing maps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5109760" y="4787756"/>
            <a:ext cx="39558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marR="0" rtl="0" algn="r">
              <a:spcBef>
                <a:spcPts val="0"/>
              </a:spcBef>
              <a:buClr>
                <a:srgbClr val="FFFFFF"/>
              </a:buClr>
              <a:buSzPts val="1100"/>
              <a:buFont typeface="Calibri"/>
              <a:buNone/>
            </a:pPr>
            <a:r>
              <a:rPr lang="zh-TW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Eur Respir J 2015; 46: 1625–1635</a:t>
            </a:r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934" y="2279094"/>
            <a:ext cx="7304626" cy="250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38" y="225282"/>
            <a:ext cx="1628775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/>
        </p:nvSpPr>
        <p:spPr>
          <a:xfrm>
            <a:off x="0" y="1848460"/>
            <a:ext cx="91440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794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zh-TW" sz="4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預後/風險/安全性受重視程度 </a:t>
            </a:r>
          </a:p>
          <a:p>
            <a:pPr indent="-279400" lvl="0" marL="0" marR="0" rtl="0" algn="ctr">
              <a:spcBef>
                <a:spcPts val="0"/>
              </a:spcBef>
              <a:buClr>
                <a:srgbClr val="FFFFFF"/>
              </a:buClr>
              <a:buSzPts val="4400"/>
              <a:buFont typeface="Arial"/>
              <a:buNone/>
            </a:pPr>
            <a:r>
              <a:rPr lang="zh-TW" sz="4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&gt;&gt; 純方便/使用者體驗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0" y="1496700"/>
            <a:ext cx="9144000" cy="2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Algorithms are just means to synthesize information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But </a:t>
            </a:r>
            <a:r>
              <a:rPr lang="zh-TW" sz="3000">
                <a:solidFill>
                  <a:srgbClr val="FFFF00"/>
                </a:solidFill>
              </a:rPr>
              <a:t>a good question with a relevant setting</a:t>
            </a:r>
            <a:r>
              <a:rPr lang="zh-TW" sz="3000">
                <a:solidFill>
                  <a:srgbClr val="FFFFFF"/>
                </a:solidFill>
              </a:rPr>
              <a:t> 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is </a:t>
            </a:r>
            <a:r>
              <a:rPr lang="zh-TW" sz="3000" u="sng">
                <a:solidFill>
                  <a:srgbClr val="FFFFFF"/>
                </a:solidFill>
              </a:rPr>
              <a:t>still</a:t>
            </a:r>
            <a:r>
              <a:rPr lang="zh-TW" sz="3000">
                <a:solidFill>
                  <a:srgbClr val="FFFFFF"/>
                </a:solidFill>
              </a:rPr>
              <a:t> a human task itself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/>
        </p:nvSpPr>
        <p:spPr>
          <a:xfrm>
            <a:off x="1962865" y="1578561"/>
            <a:ext cx="3485400" cy="3485400"/>
          </a:xfrm>
          <a:prstGeom prst="ellipse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buClr>
                <a:srgbClr val="FFFF00"/>
              </a:buClr>
              <a:buSzPts val="3000"/>
              <a:buFont typeface="Calibri"/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3695740" y="1578561"/>
            <a:ext cx="3485400" cy="3485400"/>
          </a:xfrm>
          <a:prstGeom prst="ellipse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buClr>
                <a:srgbClr val="FFFF00"/>
              </a:buClr>
              <a:buSzPts val="3000"/>
              <a:buFont typeface="Calibri"/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2836065" y="79536"/>
            <a:ext cx="3485400" cy="3485400"/>
          </a:xfrm>
          <a:prstGeom prst="ellipse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ctr">
              <a:spcBef>
                <a:spcPts val="0"/>
              </a:spcBef>
              <a:buClr>
                <a:srgbClr val="FFFF00"/>
              </a:buClr>
              <a:buSzPts val="3000"/>
              <a:buFont typeface="Calibri"/>
              <a:buNone/>
            </a:pPr>
            <a:r>
              <a:t/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3630175" y="2364850"/>
            <a:ext cx="18972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</a:rPr>
              <a:t>Data Driven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3174025" y="465425"/>
            <a:ext cx="28095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Data Science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Strategy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886675" y="3335150"/>
            <a:ext cx="18972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Business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5360150" y="3335150"/>
            <a:ext cx="18972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Product/UI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Design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311700" y="959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Take home message</a:t>
            </a:r>
          </a:p>
        </p:txBody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311700" y="731550"/>
            <a:ext cx="8520600" cy="425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資料產出是策略性的，應直屬於決策單位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組織的資料力可以由 Data workflow 上的障礙來衡量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善用 UI design 讓使用者自我揭露 &gt;&gt; 事後建立複雜model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網絡/關聯性的資料具有戰略意義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三種角色的安排 : Data PM, Data Engineer, Data Scientist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兩類 Interpretability : Transparency, Post-hoc Interpretability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三種 modeling : Explanatory, Predictatory, Descriptive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Deep neural networks for representation learning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3P: Payer-Provider-Patients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預後/風險/安全性 &gt; 方便/使用者體驗</a:t>
            </a:r>
          </a:p>
          <a:p>
            <a:pPr indent="0" lvl="0" marL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Data driven = Business model + Product design + Data strategy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00" y="196575"/>
            <a:ext cx="461010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525" y="2241675"/>
            <a:ext cx="417195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3798900" y="4223700"/>
            <a:ext cx="53451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"Data Science with R" </a:t>
            </a:r>
            <a:br>
              <a:rPr lang="zh-TW">
                <a:solidFill>
                  <a:srgbClr val="FFFFFF"/>
                </a:solidFill>
              </a:rPr>
            </a:br>
            <a:r>
              <a:rPr lang="zh-TW">
                <a:solidFill>
                  <a:srgbClr val="FFFFFF"/>
                </a:solidFill>
              </a:rPr>
              <a:t>https://www.youtube.com/watch?v=K-ss_ag2k9E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575" y="290513"/>
            <a:ext cx="6076950" cy="45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關於tidy data principle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三個原則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Each variable forms a column.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Each observation forms a row.</a:t>
            </a:r>
          </a:p>
          <a:p>
            <a:pPr indent="-317500" lvl="1" marL="914400" rtl="0">
              <a:spcBef>
                <a:spcPts val="0"/>
              </a:spcBef>
              <a:buSzPts val="1400"/>
              <a:buAutoNum type="alphaLcPeriod"/>
            </a:pPr>
            <a:r>
              <a:rPr lang="zh-TW"/>
              <a:t>Each type of observational unit forms a table.</a:t>
            </a: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這麼做有幾個目的: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減少data preprocessing/manipulation的次數，降低錯誤的同時增加coding的效率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直觀的data schema易於溝通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TW"/>
              <a:t>定義明確data schema，降低interpretation的難度，與保持data consistency</a:t>
            </a:r>
          </a:p>
          <a:p>
            <a:pPr indent="-317500" lvl="1" marL="914400" rtl="0">
              <a:spcBef>
                <a:spcPts val="0"/>
              </a:spcBef>
              <a:buSzPts val="1400"/>
              <a:buAutoNum type="alphaLcPeriod"/>
            </a:pPr>
            <a:r>
              <a:rPr lang="zh-TW"/>
              <a:t>對於vector-based的tools (eg. R, python pandas) 易於操作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067675" y="4693575"/>
            <a:ext cx="58899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https://cran.r-project.org/web/packages/tidyr/vignettes/tidy-data.html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81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pipe operator %&gt;% 增加code可讀性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338" y="757850"/>
            <a:ext cx="607132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1609775" y="4682150"/>
            <a:ext cx="7273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https://strengejacke.files.wordpress.com/2017/02/data-transformation-and-exploration.pdf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77800" cy="25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3700" y="2203050"/>
            <a:ext cx="5510301" cy="29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837675" y="840700"/>
            <a:ext cx="40452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資料處理發生在雲端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只把結果下載到近端電腦內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19075" cy="48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4934250" y="2286600"/>
            <a:ext cx="4078800" cy="80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/>
              <a:t>以 jupyter nb 作為分析文件統一的交換格式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588" y="-2575"/>
            <a:ext cx="72348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756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5177500" y="1630325"/>
            <a:ext cx="35196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Airbnb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knowledge repo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u="sng">
                <a:solidFill>
                  <a:srgbClr val="FFFFFF"/>
                </a:solidFill>
                <a:hlinkClick r:id="rId4"/>
              </a:rPr>
              <a:t>https://github.com/airbnb/knowledge-repo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625" y="152400"/>
            <a:ext cx="72554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408925" y="805675"/>
            <a:ext cx="3092400" cy="2022900"/>
          </a:xfrm>
          <a:prstGeom prst="rect">
            <a:avLst/>
          </a:prstGeom>
          <a:solidFill>
            <a:srgbClr val="ADADAD">
              <a:alpha val="2854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吳沛燊 peishen.wu</a:t>
            </a: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台大醫院復健科總醫師</a:t>
            </a: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均一教育平台 Data scientist</a:t>
            </a: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深義分析公司 Data scientist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608350" y="1678800"/>
            <a:ext cx="4079700" cy="142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唯有 Full-stack solution 才能徹底解決問題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2955750" y="410675"/>
            <a:ext cx="27495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數據成果得以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持續擴散的管道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217475" y="1564825"/>
            <a:ext cx="3384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內部教育訓練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3376450" y="3524875"/>
            <a:ext cx="2271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6385200" y="1337900"/>
            <a:ext cx="26064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專門例會討論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資料運用議題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217475" y="3000075"/>
            <a:ext cx="3384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分析工具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與共用的分析環境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555650" y="2909813"/>
            <a:ext cx="2364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Best practice與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Data standards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138225" y="4098400"/>
            <a:ext cx="3384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好的資料庫架構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" y="64800"/>
            <a:ext cx="8044775" cy="44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718100" y="4625100"/>
            <a:ext cx="4279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https://medium.com/airbnb-engineering/how-airbnb-democratizes-data-science-with-data-university-3eccc71e073a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/>
        </p:nvSpPr>
        <p:spPr>
          <a:xfrm>
            <a:off x="100" y="2150250"/>
            <a:ext cx="9144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故事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25" y="390725"/>
            <a:ext cx="68580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681050" y="1825050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影片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5132800" y="1825050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題目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2684025" y="808900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影片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81875" y="2051100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題目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732450" y="2051100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影片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842850" y="3219650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題目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5782675" y="972025"/>
            <a:ext cx="1894200" cy="19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課綱分類</a:t>
            </a:r>
          </a:p>
        </p:txBody>
      </p:sp>
      <p:sp>
        <p:nvSpPr>
          <p:cNvPr id="212" name="Shape 212"/>
          <p:cNvSpPr/>
          <p:nvPr/>
        </p:nvSpPr>
        <p:spPr>
          <a:xfrm>
            <a:off x="1529850" y="783800"/>
            <a:ext cx="4190100" cy="332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/>
        </p:nvSpPr>
        <p:spPr>
          <a:xfrm>
            <a:off x="4302325" y="708525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影片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400175" y="1950725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題目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350750" y="1950725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影片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4461150" y="3119275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題目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690125" y="2309675"/>
            <a:ext cx="21750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任務</a:t>
            </a:r>
          </a:p>
        </p:txBody>
      </p:sp>
      <p:sp>
        <p:nvSpPr>
          <p:cNvPr id="222" name="Shape 222"/>
          <p:cNvSpPr/>
          <p:nvPr/>
        </p:nvSpPr>
        <p:spPr>
          <a:xfrm>
            <a:off x="3148150" y="683425"/>
            <a:ext cx="4190100" cy="332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0" y="1731150"/>
            <a:ext cx="91440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指派作業的</a:t>
            </a:r>
            <a:r>
              <a:rPr lang="zh-TW" sz="4800">
                <a:solidFill>
                  <a:srgbClr val="FFFF00"/>
                </a:solidFill>
              </a:rPr>
              <a:t>UI設計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具有讓使用者</a:t>
            </a:r>
            <a:r>
              <a:rPr lang="zh-TW" sz="4800">
                <a:solidFill>
                  <a:srgbClr val="FFFF00"/>
                </a:solidFill>
              </a:rPr>
              <a:t>自我揭露</a:t>
            </a:r>
            <a:r>
              <a:rPr lang="zh-TW" sz="3000">
                <a:solidFill>
                  <a:srgbClr val="FFFFFF"/>
                </a:solidFill>
              </a:rPr>
              <a:t>的作用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揭露：哪些物件具有學習上的關聯性?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50" y="481350"/>
            <a:ext cx="63627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602175" y="3419225"/>
            <a:ext cx="80916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由使用者指派的任務裡，許多(題目/影片)組合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是在現行課綱</a:t>
            </a:r>
            <a:r>
              <a:rPr lang="zh-TW" sz="3000">
                <a:solidFill>
                  <a:srgbClr val="FFFF00"/>
                </a:solidFill>
              </a:rPr>
              <a:t>找不到</a:t>
            </a:r>
            <a:r>
              <a:rPr lang="zh-TW" sz="3000">
                <a:solidFill>
                  <a:srgbClr val="FFFFFF"/>
                </a:solidFill>
              </a:rPr>
              <a:t>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1138025" y="1554900"/>
            <a:ext cx="69639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B7B7B7"/>
                </a:solidFill>
              </a:rPr>
              <a:t>問題：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這個觀察有什麼重要性？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100" y="2150250"/>
            <a:ext cx="9144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故事 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hape 243"/>
          <p:cNvCxnSpPr/>
          <p:nvPr/>
        </p:nvCxnSpPr>
        <p:spPr>
          <a:xfrm>
            <a:off x="690300" y="2631150"/>
            <a:ext cx="756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4" name="Shape 244"/>
          <p:cNvSpPr txBox="1"/>
          <p:nvPr/>
        </p:nvSpPr>
        <p:spPr>
          <a:xfrm>
            <a:off x="6062650" y="2680050"/>
            <a:ext cx="15006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測驗成績</a:t>
            </a:r>
          </a:p>
        </p:txBody>
      </p:sp>
      <p:cxnSp>
        <p:nvCxnSpPr>
          <p:cNvPr id="245" name="Shape 245"/>
          <p:cNvCxnSpPr/>
          <p:nvPr/>
        </p:nvCxnSpPr>
        <p:spPr>
          <a:xfrm>
            <a:off x="6432825" y="2506050"/>
            <a:ext cx="0" cy="250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46" name="Shape 246"/>
          <p:cNvCxnSpPr/>
          <p:nvPr/>
        </p:nvCxnSpPr>
        <p:spPr>
          <a:xfrm>
            <a:off x="2773550" y="2506050"/>
            <a:ext cx="0" cy="250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7" name="Shape 247"/>
          <p:cNvSpPr/>
          <p:nvPr/>
        </p:nvSpPr>
        <p:spPr>
          <a:xfrm rot="5400000">
            <a:off x="4435525" y="406250"/>
            <a:ext cx="345300" cy="3669300"/>
          </a:xfrm>
          <a:prstGeom prst="leftBrace">
            <a:avLst>
              <a:gd fmla="val 8333" name="adj1"/>
              <a:gd fmla="val 49895" name="adj2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220975" y="2680050"/>
            <a:ext cx="21810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前 90 days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853075" y="1322950"/>
            <a:ext cx="7803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以某知識點的對錯去預測90天後對應的成績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544000" y="3217550"/>
            <a:ext cx="27096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此為「能力」的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True north metric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發現：單點預測效果差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650" y="1243600"/>
            <a:ext cx="67246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6347850" y="3706800"/>
            <a:ext cx="15180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/>
              <a:t>AUC 0.62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3460525" y="1363275"/>
            <a:ext cx="1852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題目A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972650" y="3304850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題目B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721325" y="3930200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題目</a:t>
            </a:r>
            <a:r>
              <a:rPr lang="zh-TW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859425" y="2551275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題目</a:t>
            </a:r>
            <a:r>
              <a:rPr lang="zh-TW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755725" y="3978825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題目</a:t>
            </a:r>
            <a:r>
              <a:rPr lang="zh-TW">
                <a:solidFill>
                  <a:srgbClr val="FFFFFF"/>
                </a:solidFill>
              </a:rPr>
              <a:t>E</a:t>
            </a:r>
          </a:p>
        </p:txBody>
      </p:sp>
      <p:cxnSp>
        <p:nvCxnSpPr>
          <p:cNvPr id="267" name="Shape 267"/>
          <p:cNvCxnSpPr>
            <a:stCxn id="263" idx="0"/>
            <a:endCxn id="262" idx="2"/>
          </p:cNvCxnSpPr>
          <p:nvPr/>
        </p:nvCxnSpPr>
        <p:spPr>
          <a:xfrm flipH="1" rot="10800000">
            <a:off x="2524500" y="1977350"/>
            <a:ext cx="1862400" cy="132750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8" name="Shape 268"/>
          <p:cNvCxnSpPr>
            <a:stCxn id="264" idx="0"/>
            <a:endCxn id="262" idx="2"/>
          </p:cNvCxnSpPr>
          <p:nvPr/>
        </p:nvCxnSpPr>
        <p:spPr>
          <a:xfrm flipH="1" rot="10800000">
            <a:off x="4273175" y="1977500"/>
            <a:ext cx="113700" cy="1952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9" name="Shape 269"/>
          <p:cNvCxnSpPr>
            <a:stCxn id="266" idx="0"/>
            <a:endCxn id="262" idx="2"/>
          </p:cNvCxnSpPr>
          <p:nvPr/>
        </p:nvCxnSpPr>
        <p:spPr>
          <a:xfrm rot="10800000">
            <a:off x="4386975" y="1977525"/>
            <a:ext cx="1920600" cy="2001300"/>
          </a:xfrm>
          <a:prstGeom prst="straightConnector1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0" name="Shape 270"/>
          <p:cNvCxnSpPr>
            <a:stCxn id="265" idx="1"/>
            <a:endCxn id="262" idx="2"/>
          </p:cNvCxnSpPr>
          <p:nvPr/>
        </p:nvCxnSpPr>
        <p:spPr>
          <a:xfrm rot="10800000">
            <a:off x="4386825" y="1977525"/>
            <a:ext cx="2472600" cy="775800"/>
          </a:xfrm>
          <a:prstGeom prst="straightConnector1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1" name="Shape 271"/>
          <p:cNvSpPr txBox="1"/>
          <p:nvPr/>
        </p:nvSpPr>
        <p:spPr>
          <a:xfrm>
            <a:off x="5600100" y="1947975"/>
            <a:ext cx="2525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由relationship by mission定義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401150" y="3574725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Correct_B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620100" y="2232875"/>
            <a:ext cx="26658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看assign的user distinct count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決定c2c的strength = </a:t>
            </a:r>
            <a:r>
              <a:rPr lang="zh-TW">
                <a:solidFill>
                  <a:srgbClr val="FFFF00"/>
                </a:solidFill>
              </a:rPr>
              <a:t>Weight_B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3612925" y="4266425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Correct_C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6199125" y="4221750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Correct_E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346725" y="2846975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Correct_D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349500" y="3215913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Weight_C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5051475" y="3526088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Weight_E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5755725" y="2674488"/>
            <a:ext cx="11037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Weight_D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36375" y="507125"/>
            <a:ext cx="1517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Correct_A = 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2810725" y="640700"/>
            <a:ext cx="300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SUM(Weight_B + … + Weight_E)</a:t>
            </a:r>
          </a:p>
        </p:txBody>
      </p:sp>
      <p:cxnSp>
        <p:nvCxnSpPr>
          <p:cNvPr id="282" name="Shape 282"/>
          <p:cNvCxnSpPr/>
          <p:nvPr/>
        </p:nvCxnSpPr>
        <p:spPr>
          <a:xfrm>
            <a:off x="1899100" y="704200"/>
            <a:ext cx="45918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3" name="Shape 283"/>
          <p:cNvSpPr txBox="1"/>
          <p:nvPr/>
        </p:nvSpPr>
        <p:spPr>
          <a:xfrm>
            <a:off x="1963050" y="247125"/>
            <a:ext cx="623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00"/>
                </a:solidFill>
              </a:rPr>
              <a:t>SUM(Correct_B*Weight_B + … + Correct_E*Weight_E)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發現：網絡對單點的預測準確度提高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264675"/>
            <a:ext cx="6743700" cy="3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6347850" y="3706800"/>
            <a:ext cx="1518000" cy="572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/>
              <a:t>AUC 0.71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547350" y="837600"/>
            <a:ext cx="80493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啓發1：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要答對能力測驗</a:t>
            </a:r>
            <a:r>
              <a:rPr lang="zh-TW" sz="6000">
                <a:solidFill>
                  <a:srgbClr val="FFFF00"/>
                </a:solidFill>
              </a:rPr>
              <a:t>不能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00"/>
                </a:solidFill>
              </a:rPr>
              <a:t>僅靠單點</a:t>
            </a:r>
            <a:r>
              <a:rPr lang="zh-TW" sz="6000">
                <a:solidFill>
                  <a:srgbClr val="FFFFFF"/>
                </a:solidFill>
              </a:rPr>
              <a:t>的能力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(不然不能解釋為何彼此相關的知識點的集體答對狀況，較能預測日後能力測驗成績)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786000" y="1059825"/>
            <a:ext cx="75720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啓發2：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現行課綱的侷限?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存在更好的學習方式?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(可以作為推薦系統的基礎)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786000" y="1059825"/>
            <a:ext cx="75720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啓發3：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網絡/關聯性的資料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具有戰略意義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2684025" y="808900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藥物A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3781875" y="2051100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針劑D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732450" y="2051100"/>
            <a:ext cx="18942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處方B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2842850" y="3219650"/>
            <a:ext cx="27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999999"/>
                </a:solidFill>
              </a:rPr>
              <a:t>藥物C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5701225" y="1545200"/>
            <a:ext cx="2758200" cy="19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某病人的處方</a:t>
            </a:r>
          </a:p>
        </p:txBody>
      </p:sp>
      <p:sp>
        <p:nvSpPr>
          <p:cNvPr id="315" name="Shape 315"/>
          <p:cNvSpPr/>
          <p:nvPr/>
        </p:nvSpPr>
        <p:spPr>
          <a:xfrm>
            <a:off x="1453650" y="783800"/>
            <a:ext cx="4190100" cy="332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613" y="152400"/>
            <a:ext cx="61551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>
            <a:off x="534025" y="2856825"/>
            <a:ext cx="18456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某教授的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用藥習慣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/>
        </p:nvSpPr>
        <p:spPr>
          <a:xfrm>
            <a:off x="868825" y="1059825"/>
            <a:ext cx="74892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後續：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寫成SOP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讓服務水平不因人員經驗而有差異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780500" y="1000050"/>
            <a:ext cx="74946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當時的大問題：</a:t>
            </a:r>
          </a:p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6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回答</a:t>
            </a: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速度</a:t>
            </a:r>
            <a:r>
              <a:rPr lang="zh-TW" sz="6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趕不上</a:t>
            </a:r>
          </a:p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6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問題</a:t>
            </a: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的產生</a:t>
            </a:r>
          </a:p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跟複雜度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/>
        </p:nvSpPr>
        <p:spPr>
          <a:xfrm>
            <a:off x="100" y="2150250"/>
            <a:ext cx="9144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故事 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1266150" y="2208925"/>
            <a:ext cx="2167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改善界面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易用性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858775" y="2061475"/>
            <a:ext cx="22407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6個月後仍active login</a:t>
            </a:r>
          </a:p>
        </p:txBody>
      </p:sp>
      <p:cxnSp>
        <p:nvCxnSpPr>
          <p:cNvPr id="338" name="Shape 338"/>
          <p:cNvCxnSpPr>
            <a:stCxn id="336" idx="3"/>
            <a:endCxn id="337" idx="1"/>
          </p:cNvCxnSpPr>
          <p:nvPr/>
        </p:nvCxnSpPr>
        <p:spPr>
          <a:xfrm>
            <a:off x="3433950" y="2552875"/>
            <a:ext cx="2424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112175" y="1047300"/>
            <a:ext cx="75720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B7B7B7"/>
                </a:solidFill>
              </a:rPr>
              <a:t>問題：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不能等到6個月後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才來驗證成效</a:t>
            </a:r>
            <a:r>
              <a:rPr lang="zh-TW" sz="3000">
                <a:solidFill>
                  <a:schemeClr val="dk1"/>
                </a:solidFill>
              </a:rPr>
              <a:t>(太久了...)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1406000" y="1169525"/>
            <a:ext cx="1495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Drivers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4809125" y="1022075"/>
            <a:ext cx="22407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</a:rPr>
              <a:t>True north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</a:rPr>
              <a:t>metric</a:t>
            </a:r>
          </a:p>
        </p:txBody>
      </p:sp>
      <p:cxnSp>
        <p:nvCxnSpPr>
          <p:cNvPr id="350" name="Shape 350"/>
          <p:cNvCxnSpPr>
            <a:stCxn id="348" idx="3"/>
            <a:endCxn id="349" idx="1"/>
          </p:cNvCxnSpPr>
          <p:nvPr/>
        </p:nvCxnSpPr>
        <p:spPr>
          <a:xfrm>
            <a:off x="2901800" y="1513475"/>
            <a:ext cx="19074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1" name="Shape 351"/>
          <p:cNvSpPr txBox="1"/>
          <p:nvPr/>
        </p:nvSpPr>
        <p:spPr>
          <a:xfrm>
            <a:off x="4451375" y="3188325"/>
            <a:ext cx="29562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Surrogate/Early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metric</a:t>
            </a:r>
          </a:p>
        </p:txBody>
      </p:sp>
      <p:cxnSp>
        <p:nvCxnSpPr>
          <p:cNvPr id="352" name="Shape 352"/>
          <p:cNvCxnSpPr>
            <a:stCxn id="349" idx="2"/>
            <a:endCxn id="351" idx="0"/>
          </p:cNvCxnSpPr>
          <p:nvPr/>
        </p:nvCxnSpPr>
        <p:spPr>
          <a:xfrm>
            <a:off x="5929475" y="2004875"/>
            <a:ext cx="0" cy="1183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53" name="Shape 353"/>
          <p:cNvSpPr txBox="1"/>
          <p:nvPr/>
        </p:nvSpPr>
        <p:spPr>
          <a:xfrm>
            <a:off x="6052775" y="2104000"/>
            <a:ext cx="2674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透過短期指標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預知會達成長期goal</a:t>
            </a:r>
          </a:p>
        </p:txBody>
      </p:sp>
      <p:cxnSp>
        <p:nvCxnSpPr>
          <p:cNvPr id="354" name="Shape 354"/>
          <p:cNvCxnSpPr>
            <a:stCxn id="348" idx="3"/>
            <a:endCxn id="351" idx="1"/>
          </p:cNvCxnSpPr>
          <p:nvPr/>
        </p:nvCxnSpPr>
        <p:spPr>
          <a:xfrm>
            <a:off x="2901800" y="1513475"/>
            <a:ext cx="1549500" cy="2166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5" name="Shape 355"/>
          <p:cNvSpPr txBox="1"/>
          <p:nvPr/>
        </p:nvSpPr>
        <p:spPr>
          <a:xfrm>
            <a:off x="1171175" y="2441925"/>
            <a:ext cx="2550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利用surrogate metric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去guide optimization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276950" y="1169525"/>
            <a:ext cx="2167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</a:rPr>
              <a:t>改善界面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</a:rPr>
              <a:t>易用性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4869575" y="1022075"/>
            <a:ext cx="22407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6個月後仍active login</a:t>
            </a:r>
          </a:p>
        </p:txBody>
      </p:sp>
      <p:cxnSp>
        <p:nvCxnSpPr>
          <p:cNvPr id="362" name="Shape 362"/>
          <p:cNvCxnSpPr>
            <a:stCxn id="360" idx="3"/>
            <a:endCxn id="361" idx="1"/>
          </p:cNvCxnSpPr>
          <p:nvPr/>
        </p:nvCxnSpPr>
        <p:spPr>
          <a:xfrm>
            <a:off x="2444750" y="1513475"/>
            <a:ext cx="24249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3" name="Shape 363"/>
          <p:cNvSpPr txBox="1"/>
          <p:nvPr/>
        </p:nvSpPr>
        <p:spPr>
          <a:xfrm>
            <a:off x="4351925" y="2961575"/>
            <a:ext cx="32760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新成員在第1週完成個人資料 ＋新增人脈的數量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= Quality signup</a:t>
            </a:r>
          </a:p>
        </p:txBody>
      </p:sp>
      <p:cxnSp>
        <p:nvCxnSpPr>
          <p:cNvPr id="364" name="Shape 364"/>
          <p:cNvCxnSpPr>
            <a:stCxn id="361" idx="2"/>
            <a:endCxn id="363" idx="0"/>
          </p:cNvCxnSpPr>
          <p:nvPr/>
        </p:nvCxnSpPr>
        <p:spPr>
          <a:xfrm>
            <a:off x="5989925" y="2004875"/>
            <a:ext cx="0" cy="956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65" name="Shape 365"/>
          <p:cNvSpPr txBox="1"/>
          <p:nvPr/>
        </p:nvSpPr>
        <p:spPr>
          <a:xfrm>
            <a:off x="6052775" y="2180200"/>
            <a:ext cx="26787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以predictive modeling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去建構早期指標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353150" y="1017125"/>
            <a:ext cx="21678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改善界面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易用性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4945775" y="869675"/>
            <a:ext cx="22407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999999"/>
                </a:solidFill>
              </a:rPr>
              <a:t>6個月後仍active login</a:t>
            </a:r>
          </a:p>
        </p:txBody>
      </p:sp>
      <p:cxnSp>
        <p:nvCxnSpPr>
          <p:cNvPr id="372" name="Shape 372"/>
          <p:cNvCxnSpPr>
            <a:stCxn id="370" idx="3"/>
            <a:endCxn id="371" idx="1"/>
          </p:cNvCxnSpPr>
          <p:nvPr/>
        </p:nvCxnSpPr>
        <p:spPr>
          <a:xfrm>
            <a:off x="2520950" y="1361075"/>
            <a:ext cx="24249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3" name="Shape 373"/>
          <p:cNvSpPr txBox="1"/>
          <p:nvPr/>
        </p:nvSpPr>
        <p:spPr>
          <a:xfrm>
            <a:off x="4428125" y="2809175"/>
            <a:ext cx="32760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新成員在第1週完成個人資料 ＋新增人脈的數量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00"/>
                </a:solidFill>
              </a:rPr>
              <a:t>= Quality signup</a:t>
            </a:r>
          </a:p>
        </p:txBody>
      </p:sp>
      <p:cxnSp>
        <p:nvCxnSpPr>
          <p:cNvPr id="374" name="Shape 374"/>
          <p:cNvCxnSpPr>
            <a:stCxn id="371" idx="2"/>
            <a:endCxn id="373" idx="0"/>
          </p:cNvCxnSpPr>
          <p:nvPr/>
        </p:nvCxnSpPr>
        <p:spPr>
          <a:xfrm>
            <a:off x="6066125" y="1852475"/>
            <a:ext cx="0" cy="956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375" name="Shape 375"/>
          <p:cNvSpPr txBox="1"/>
          <p:nvPr/>
        </p:nvSpPr>
        <p:spPr>
          <a:xfrm>
            <a:off x="6166775" y="1995725"/>
            <a:ext cx="26745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透過短期指標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預知會達成長期goal</a:t>
            </a:r>
          </a:p>
        </p:txBody>
      </p:sp>
      <p:cxnSp>
        <p:nvCxnSpPr>
          <p:cNvPr id="376" name="Shape 376"/>
          <p:cNvCxnSpPr>
            <a:stCxn id="370" idx="3"/>
            <a:endCxn id="373" idx="1"/>
          </p:cNvCxnSpPr>
          <p:nvPr/>
        </p:nvCxnSpPr>
        <p:spPr>
          <a:xfrm>
            <a:off x="2520950" y="1361075"/>
            <a:ext cx="1907100" cy="2139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865450" y="2161000"/>
            <a:ext cx="2550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利用surrogate metric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00"/>
                </a:solidFill>
              </a:rPr>
              <a:t>去guide optimization</a:t>
            </a:r>
          </a:p>
        </p:txBody>
      </p:sp>
      <p:sp>
        <p:nvSpPr>
          <p:cNvPr id="378" name="Shape 378"/>
          <p:cNvSpPr txBox="1"/>
          <p:nvPr>
            <p:ph type="title"/>
          </p:nvPr>
        </p:nvSpPr>
        <p:spPr>
          <a:xfrm>
            <a:off x="353150" y="4009275"/>
            <a:ext cx="33480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/>
              <a:t>Linkedin的例子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353150" y="811625"/>
            <a:ext cx="21678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改變feedback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方式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093450" y="1022075"/>
            <a:ext cx="29820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0000"/>
                </a:solidFill>
              </a:rPr>
              <a:t>12個月</a:t>
            </a:r>
            <a:r>
              <a:rPr lang="zh-TW" sz="3000">
                <a:solidFill>
                  <a:srgbClr val="FFFFFF"/>
                </a:solidFill>
              </a:rPr>
              <a:t>後仍有active session</a:t>
            </a:r>
          </a:p>
        </p:txBody>
      </p:sp>
      <p:cxnSp>
        <p:nvCxnSpPr>
          <p:cNvPr id="385" name="Shape 385"/>
          <p:cNvCxnSpPr>
            <a:stCxn id="383" idx="3"/>
            <a:endCxn id="384" idx="1"/>
          </p:cNvCxnSpPr>
          <p:nvPr/>
        </p:nvCxnSpPr>
        <p:spPr>
          <a:xfrm>
            <a:off x="2520950" y="1513475"/>
            <a:ext cx="25725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6" name="Shape 386"/>
          <p:cNvSpPr txBox="1"/>
          <p:nvPr/>
        </p:nvSpPr>
        <p:spPr>
          <a:xfrm>
            <a:off x="4176350" y="2983600"/>
            <a:ext cx="48162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未有任何attempt就開Hint  (反比)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開了Hint後的attempts &gt; 1  (正比)</a:t>
            </a:r>
          </a:p>
        </p:txBody>
      </p:sp>
      <p:cxnSp>
        <p:nvCxnSpPr>
          <p:cNvPr id="387" name="Shape 387"/>
          <p:cNvCxnSpPr>
            <a:stCxn id="384" idx="2"/>
            <a:endCxn id="386" idx="0"/>
          </p:cNvCxnSpPr>
          <p:nvPr/>
        </p:nvCxnSpPr>
        <p:spPr>
          <a:xfrm>
            <a:off x="6584450" y="2004875"/>
            <a:ext cx="0" cy="978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388" name="Shape 388"/>
          <p:cNvCxnSpPr>
            <a:stCxn id="383" idx="3"/>
            <a:endCxn id="386" idx="1"/>
          </p:cNvCxnSpPr>
          <p:nvPr/>
        </p:nvCxnSpPr>
        <p:spPr>
          <a:xfrm>
            <a:off x="2520950" y="1513475"/>
            <a:ext cx="1655400" cy="2074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941650" y="2465800"/>
            <a:ext cx="2550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需要設計A/B testing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去驗證這一段因果關係</a:t>
            </a:r>
          </a:p>
        </p:txBody>
      </p:sp>
      <p:sp>
        <p:nvSpPr>
          <p:cNvPr id="390" name="Shape 390"/>
          <p:cNvSpPr txBox="1"/>
          <p:nvPr>
            <p:ph type="title"/>
          </p:nvPr>
        </p:nvSpPr>
        <p:spPr>
          <a:xfrm>
            <a:off x="276950" y="4161675"/>
            <a:ext cx="53982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/>
              <a:t>我們為均一找到的機會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/>
        </p:nvSpPr>
        <p:spPr>
          <a:xfrm>
            <a:off x="786000" y="1059825"/>
            <a:ext cx="7572000" cy="26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啓發：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6000">
                <a:solidFill>
                  <a:srgbClr val="FFFFFF"/>
                </a:solidFill>
              </a:rPr>
              <a:t>Off-task行為具有反映未來使用狀況的潛力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(及早預警/提醒?)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(還有很多gaming the system值得實驗)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0" y="1731150"/>
            <a:ext cx="91440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DS的重點不在Data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在</a:t>
            </a:r>
            <a:r>
              <a:rPr lang="zh-TW" sz="4800">
                <a:solidFill>
                  <a:srgbClr val="FFFF00"/>
                </a:solidFill>
              </a:rPr>
              <a:t>Science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0" y="1731150"/>
            <a:ext cx="91440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不光是Data，還有</a:t>
            </a:r>
            <a:r>
              <a:rPr lang="zh-TW" sz="4800">
                <a:solidFill>
                  <a:srgbClr val="FFFF00"/>
                </a:solidFill>
              </a:rPr>
              <a:t>Domain-relevant questions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975" y="316950"/>
            <a:ext cx="61722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0" y="209805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回答單一問題所需的SQL code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350" y="152400"/>
            <a:ext cx="52173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-2167952">
            <a:off x="2997414" y="3756017"/>
            <a:ext cx="853211" cy="7778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491850" y="1532450"/>
            <a:ext cx="58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1786175" y="1851150"/>
            <a:ext cx="64242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DS的產出是</a:t>
            </a:r>
            <a:r>
              <a:rPr lang="zh-TW" sz="4800">
                <a:solidFill>
                  <a:srgbClr val="FFFF00"/>
                </a:solidFill>
              </a:rPr>
              <a:t>軟體</a:t>
            </a:r>
            <a:r>
              <a:rPr lang="zh-TW" sz="4800">
                <a:solidFill>
                  <a:srgbClr val="FFFFFF"/>
                </a:solidFill>
              </a:rPr>
              <a:t>嗎?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models, dashboard, database, pipelines ...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491850" y="1532450"/>
            <a:ext cx="58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0" y="1085925"/>
            <a:ext cx="91440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哪些可能的 future products?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潛在的marketing strategies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跟user needs尚未被發現?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哪些資料的收集會帶來的優勢？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491850" y="1532450"/>
            <a:ext cx="58458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9" name="Shape 429"/>
          <p:cNvSpPr txBox="1"/>
          <p:nvPr/>
        </p:nvSpPr>
        <p:spPr>
          <a:xfrm>
            <a:off x="0" y="1085925"/>
            <a:ext cx="9144000" cy="30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DS產出的 Actionable insights 具有策略性質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00"/>
                </a:solidFill>
              </a:rPr>
              <a:t>協助組織運用資料加速成長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才是發展DS最重要的目的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0" y="1731150"/>
            <a:ext cx="91440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00"/>
                </a:solidFill>
              </a:rPr>
              <a:t>DS</a:t>
            </a:r>
            <a:r>
              <a:rPr lang="zh-TW" sz="4800">
                <a:solidFill>
                  <a:srgbClr val="FFFF00"/>
                </a:solidFill>
              </a:rPr>
              <a:t>產出是 knowledge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而程式/軟體只是工具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Data workflow 才是</a:t>
            </a:r>
            <a:r>
              <a:rPr lang="zh-TW" sz="3000">
                <a:solidFill>
                  <a:srgbClr val="FFFF00"/>
                </a:solidFill>
              </a:rPr>
              <a:t>把資料轉成知識</a:t>
            </a:r>
            <a:r>
              <a:rPr lang="zh-TW" sz="3000">
                <a:solidFill>
                  <a:srgbClr val="FFFFFF"/>
                </a:solidFill>
              </a:rPr>
              <a:t>的架構 </a:t>
            </a:r>
          </a:p>
        </p:txBody>
      </p:sp>
      <p:pic>
        <p:nvPicPr>
          <p:cNvPr descr="螢幕快照 2017-05-16 上午11.39.43.png"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0" y="1156100"/>
            <a:ext cx="6163125" cy="37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5" y="628863"/>
            <a:ext cx="672465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624" y="2361675"/>
            <a:ext cx="2082060" cy="25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/>
        </p:nvSpPr>
        <p:spPr>
          <a:xfrm>
            <a:off x="6559575" y="1834550"/>
            <a:ext cx="22311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Data engineer 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466575" y="3015525"/>
            <a:ext cx="2551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Data scientist</a:t>
            </a:r>
          </a:p>
        </p:txBody>
      </p:sp>
      <p:sp>
        <p:nvSpPr>
          <p:cNvPr id="453" name="Shape 453"/>
          <p:cNvSpPr txBox="1"/>
          <p:nvPr/>
        </p:nvSpPr>
        <p:spPr>
          <a:xfrm>
            <a:off x="725000" y="1764300"/>
            <a:ext cx="1851600" cy="16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B7B7B7"/>
                </a:solidFill>
              </a:rPr>
              <a:t>業務端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B7B7B7"/>
                </a:solidFill>
              </a:rPr>
              <a:t>產品端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B7B7B7"/>
                </a:solidFill>
              </a:rPr>
              <a:t>客服端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B7B7B7"/>
                </a:solidFill>
              </a:rPr>
              <a:t>...</a:t>
            </a:r>
          </a:p>
        </p:txBody>
      </p:sp>
      <p:cxnSp>
        <p:nvCxnSpPr>
          <p:cNvPr id="454" name="Shape 454"/>
          <p:cNvCxnSpPr>
            <a:stCxn id="453" idx="0"/>
            <a:endCxn id="451" idx="0"/>
          </p:cNvCxnSpPr>
          <p:nvPr/>
        </p:nvCxnSpPr>
        <p:spPr>
          <a:xfrm flipH="1" rot="-5400000">
            <a:off x="4627850" y="-1212750"/>
            <a:ext cx="70200" cy="6024300"/>
          </a:xfrm>
          <a:prstGeom prst="curvedConnector3">
            <a:avLst>
              <a:gd fmla="val -930164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55" name="Shape 455"/>
          <p:cNvCxnSpPr>
            <a:stCxn id="453" idx="2"/>
            <a:endCxn id="452" idx="2"/>
          </p:cNvCxnSpPr>
          <p:nvPr/>
        </p:nvCxnSpPr>
        <p:spPr>
          <a:xfrm flipH="1" rot="-5400000">
            <a:off x="4513100" y="516900"/>
            <a:ext cx="367200" cy="6091800"/>
          </a:xfrm>
          <a:prstGeom prst="curvedConnector3">
            <a:avLst>
              <a:gd fmla="val 228493" name="adj1"/>
            </a:avLst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56" name="Shape 456"/>
          <p:cNvSpPr txBox="1"/>
          <p:nvPr/>
        </p:nvSpPr>
        <p:spPr>
          <a:xfrm>
            <a:off x="2050575" y="142650"/>
            <a:ext cx="5931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從各端實際需要，去發現資料可以幫忙的地方 = </a:t>
            </a:r>
            <a:r>
              <a:rPr lang="zh-TW" sz="2400">
                <a:solidFill>
                  <a:srgbClr val="FFFF00"/>
                </a:solidFill>
              </a:rPr>
              <a:t>收集好的question跟痛點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57" name="Shape 457"/>
          <p:cNvSpPr txBox="1"/>
          <p:nvPr/>
        </p:nvSpPr>
        <p:spPr>
          <a:xfrm>
            <a:off x="1547750" y="4251750"/>
            <a:ext cx="62661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協助後續追蹤、發展、測試及整合進產品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3040853" y="1890525"/>
            <a:ext cx="33966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Data Product Manager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/>
        </p:nvSpPr>
        <p:spPr>
          <a:xfrm>
            <a:off x="372400" y="965375"/>
            <a:ext cx="8169300" cy="1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Data science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以data回答問題, 獲取</a:t>
            </a:r>
            <a:r>
              <a:rPr lang="zh-TW" sz="3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並運用</a:t>
            </a:r>
            <a:r>
              <a:rPr lang="zh-TW" sz="3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knowledge的手段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2707050" y="2942600"/>
            <a:ext cx="5894400" cy="1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Machine learning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命令電腦做事情的paradigm shift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038" y="152400"/>
            <a:ext cx="64600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1568788" y="1835175"/>
            <a:ext cx="1316400" cy="4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163325" y="2217039"/>
            <a:ext cx="2534100" cy="5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ctr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過去這一步最傷腦筋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802500" y="1000050"/>
            <a:ext cx="75390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試圖以</a:t>
            </a:r>
            <a:r>
              <a:rPr lang="zh-TW" sz="6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三週</a:t>
            </a: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努力</a:t>
            </a:r>
          </a:p>
          <a:p>
            <a:pPr indent="82550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滿足</a:t>
            </a:r>
            <a:r>
              <a:rPr lang="zh-TW" sz="66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三秒</a:t>
            </a:r>
            <a:r>
              <a:rPr lang="zh-TW" sz="6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的好奇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038" y="152400"/>
            <a:ext cx="64600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/>
          <p:nvPr/>
        </p:nvSpPr>
        <p:spPr>
          <a:xfrm>
            <a:off x="5930766" y="3514700"/>
            <a:ext cx="1316400" cy="46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5822961" y="4024163"/>
            <a:ext cx="2534100" cy="597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現在讓電腦自己想辦法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5" y="97100"/>
            <a:ext cx="440500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200" y="251975"/>
            <a:ext cx="3751826" cy="3226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/>
          <p:nvPr/>
        </p:nvSpPr>
        <p:spPr>
          <a:xfrm>
            <a:off x="2002150" y="779575"/>
            <a:ext cx="309600" cy="27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86" name="Shape 486"/>
          <p:cNvCxnSpPr>
            <a:stCxn id="485" idx="0"/>
          </p:cNvCxnSpPr>
          <p:nvPr/>
        </p:nvCxnSpPr>
        <p:spPr>
          <a:xfrm flipH="1" rot="10800000">
            <a:off x="2156950" y="270775"/>
            <a:ext cx="2853900" cy="50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7" name="Shape 487"/>
          <p:cNvCxnSpPr>
            <a:stCxn id="485" idx="2"/>
          </p:cNvCxnSpPr>
          <p:nvPr/>
        </p:nvCxnSpPr>
        <p:spPr>
          <a:xfrm>
            <a:off x="2156950" y="1056175"/>
            <a:ext cx="2820600" cy="243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733200" y="419975"/>
            <a:ext cx="7677600" cy="161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592988"/>
            <a:ext cx="74295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363" y="2140400"/>
            <a:ext cx="5225816" cy="2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733200" y="419975"/>
            <a:ext cx="7677600" cy="161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592988"/>
            <a:ext cx="74295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" y="2095875"/>
            <a:ext cx="5429624" cy="29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4358200" y="2604675"/>
            <a:ext cx="464700" cy="221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4444225" y="954075"/>
            <a:ext cx="464700" cy="555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4" name="Shape 504"/>
          <p:cNvCxnSpPr>
            <a:stCxn id="503" idx="2"/>
            <a:endCxn id="502" idx="3"/>
          </p:cNvCxnSpPr>
          <p:nvPr/>
        </p:nvCxnSpPr>
        <p:spPr>
          <a:xfrm flipH="1" rot="-5400000">
            <a:off x="4146925" y="2039325"/>
            <a:ext cx="1205700" cy="146400"/>
          </a:xfrm>
          <a:prstGeom prst="bentConnector4">
            <a:avLst>
              <a:gd fmla="val 27517" name="adj1"/>
              <a:gd fmla="val 734529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stealth"/>
            <a:tailEnd len="lg" w="lg" type="none"/>
          </a:ln>
        </p:spPr>
      </p:cxnSp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75" y="2961050"/>
            <a:ext cx="1684849" cy="1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733200" y="419975"/>
            <a:ext cx="7677600" cy="161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592988"/>
            <a:ext cx="74295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" y="2095875"/>
            <a:ext cx="5429624" cy="29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Shape 513"/>
          <p:cNvSpPr/>
          <p:nvPr/>
        </p:nvSpPr>
        <p:spPr>
          <a:xfrm>
            <a:off x="4358200" y="2833275"/>
            <a:ext cx="464700" cy="2211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/>
        </p:nvSpPr>
        <p:spPr>
          <a:xfrm>
            <a:off x="5705200" y="939100"/>
            <a:ext cx="522300" cy="5556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5" name="Shape 515"/>
          <p:cNvCxnSpPr>
            <a:stCxn id="514" idx="2"/>
            <a:endCxn id="513" idx="3"/>
          </p:cNvCxnSpPr>
          <p:nvPr/>
        </p:nvCxnSpPr>
        <p:spPr>
          <a:xfrm rot="5400000">
            <a:off x="4670050" y="1647400"/>
            <a:ext cx="1449000" cy="1143600"/>
          </a:xfrm>
          <a:prstGeom prst="bentConnector2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stealth"/>
            <a:tailEnd len="lg" w="lg" type="none"/>
          </a:ln>
        </p:spPr>
      </p:cxnSp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75" y="2961050"/>
            <a:ext cx="1684849" cy="1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/>
        </p:nvSpPr>
        <p:spPr>
          <a:xfrm>
            <a:off x="733200" y="419975"/>
            <a:ext cx="7677600" cy="161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592988"/>
            <a:ext cx="74295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0" y="2095875"/>
            <a:ext cx="5429624" cy="29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/>
          <p:nvPr/>
        </p:nvSpPr>
        <p:spPr>
          <a:xfrm>
            <a:off x="125575" y="2590275"/>
            <a:ext cx="1417500" cy="18315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1618425" y="593000"/>
            <a:ext cx="940800" cy="11442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6" name="Shape 526"/>
          <p:cNvCxnSpPr>
            <a:stCxn id="525" idx="2"/>
            <a:endCxn id="524" idx="0"/>
          </p:cNvCxnSpPr>
          <p:nvPr/>
        </p:nvCxnSpPr>
        <p:spPr>
          <a:xfrm rot="5400000">
            <a:off x="1034925" y="1536500"/>
            <a:ext cx="853200" cy="1254600"/>
          </a:xfrm>
          <a:prstGeom prst="bentConnector3">
            <a:avLst>
              <a:gd fmla="val 66169" name="adj1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stealth"/>
            <a:tailEnd len="lg" w="lg" type="none"/>
          </a:ln>
        </p:spPr>
      </p:cxnSp>
      <p:pic>
        <p:nvPicPr>
          <p:cNvPr id="527" name="Shape 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75" y="2961050"/>
            <a:ext cx="1684849" cy="18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733200" y="1762650"/>
            <a:ext cx="7677600" cy="1618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300" y="1935663"/>
            <a:ext cx="7429500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5248000" y="2281775"/>
            <a:ext cx="522300" cy="55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3973500" y="2293950"/>
            <a:ext cx="522300" cy="55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7245200" y="2281763"/>
            <a:ext cx="522300" cy="55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" name="Shape 537"/>
          <p:cNvSpPr/>
          <p:nvPr/>
        </p:nvSpPr>
        <p:spPr>
          <a:xfrm flipH="1" rot="5400000">
            <a:off x="5151500" y="914650"/>
            <a:ext cx="597300" cy="46299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/>
        </p:nvSpPr>
        <p:spPr>
          <a:xfrm>
            <a:off x="3923750" y="3457250"/>
            <a:ext cx="3321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權重電腦自己會去 ”學”</a:t>
            </a:r>
          </a:p>
        </p:txBody>
      </p:sp>
      <p:sp>
        <p:nvSpPr>
          <p:cNvPr id="539" name="Shape 539"/>
          <p:cNvSpPr/>
          <p:nvPr/>
        </p:nvSpPr>
        <p:spPr>
          <a:xfrm>
            <a:off x="3135300" y="2293950"/>
            <a:ext cx="522300" cy="55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638" y="0"/>
            <a:ext cx="70507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7642" y="45684"/>
            <a:ext cx="1666716" cy="161376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6624426" y="820194"/>
            <a:ext cx="1187700" cy="52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ICH?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9926" l="0" r="5311" t="0"/>
          <a:stretch/>
        </p:blipFill>
        <p:spPr>
          <a:xfrm>
            <a:off x="1401438" y="220341"/>
            <a:ext cx="6430469" cy="459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86" y="1880866"/>
            <a:ext cx="1773357" cy="174805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7258233" y="2978703"/>
            <a:ext cx="1599900" cy="52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ICH?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 b="9926" l="0" r="5311" t="0"/>
          <a:stretch/>
        </p:blipFill>
        <p:spPr>
          <a:xfrm>
            <a:off x="3513938" y="632775"/>
            <a:ext cx="5429625" cy="38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 b="13710" l="5759" r="20216" t="13783"/>
          <a:stretch/>
        </p:blipFill>
        <p:spPr>
          <a:xfrm>
            <a:off x="76200" y="1423575"/>
            <a:ext cx="3538474" cy="2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7138000" y="3759600"/>
            <a:ext cx="1692300" cy="442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1800"/>
              <a:t>Prob(核刪) =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228625" y="235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均一的 </a:t>
            </a:r>
            <a:r>
              <a:rPr lang="zh-TW" sz="2800">
                <a:solidFill>
                  <a:srgbClr val="FFFF00"/>
                </a:solidFill>
              </a:rPr>
              <a:t>資料pipeline </a:t>
            </a:r>
            <a:r>
              <a:rPr lang="zh-TW" sz="2800">
                <a:solidFill>
                  <a:srgbClr val="FFFFFF"/>
                </a:solidFill>
              </a:rPr>
              <a:t>架構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5" y="960725"/>
            <a:ext cx="86867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76" y="0"/>
            <a:ext cx="84930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489250" y="269425"/>
            <a:ext cx="8104200" cy="425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25" y="488750"/>
            <a:ext cx="7854843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/>
        </p:nvSpPr>
        <p:spPr>
          <a:xfrm>
            <a:off x="2722300" y="3403000"/>
            <a:ext cx="3750900" cy="97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此即所謂的End-to-end learning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避免中間的feature engineering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050" y="0"/>
            <a:ext cx="85599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425" y="0"/>
            <a:ext cx="8581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983925" y="1768801"/>
            <a:ext cx="73764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zh-TW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Black-box methods?</a:t>
            </a:r>
          </a:p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knowing how the prediction came from...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/>
        </p:nvSpPr>
        <p:spPr>
          <a:xfrm>
            <a:off x="644551" y="1417644"/>
            <a:ext cx="78549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to trust the model is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making reasonable predictions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 general?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9153" y="150175"/>
            <a:ext cx="6343797" cy="13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871" y="1844342"/>
            <a:ext cx="4968129" cy="1454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螢幕快照 2017-11-09 上午3.49.42.png" id="599" name="Shape 5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5258" y="3389060"/>
            <a:ext cx="5571066" cy="166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7186" y="1310692"/>
            <a:ext cx="4226814" cy="13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1153500" y="1863656"/>
            <a:ext cx="6837000" cy="11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457200" lvl="0" marL="0" marR="0" rtl="0" algn="ctr">
              <a:spcBef>
                <a:spcPts val="0"/>
              </a:spcBef>
              <a:buClr>
                <a:srgbClr val="FFFF00"/>
              </a:buClr>
              <a:buSzPts val="7200"/>
              <a:buFont typeface="Arial"/>
              <a:buNone/>
            </a:pPr>
            <a:r>
              <a:rPr lang="zh-TW" sz="7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Interpretable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461275" y="237785"/>
            <a:ext cx="59715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Trust</a:t>
            </a: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Arial"/>
              <a:buChar char="-"/>
            </a:pPr>
            <a:r>
              <a:rPr lang="zh-TW" sz="24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Not just how often it is right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999999"/>
              </a:buClr>
              <a:buSzPts val="2400"/>
              <a:buFont typeface="Arial"/>
              <a:buChar char="-"/>
            </a:pPr>
            <a:r>
              <a:rPr lang="zh-TW" sz="24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But also which examples it is right ?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6432775" y="627625"/>
            <a:ext cx="21624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Causality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4629150" y="3382310"/>
            <a:ext cx="41901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Transferability</a:t>
            </a:r>
          </a:p>
          <a:p>
            <a:pPr indent="-381000" lvl="0" marL="457200" marR="0" rtl="0" algn="l">
              <a:spcBef>
                <a:spcPts val="0"/>
              </a:spcBef>
              <a:buClr>
                <a:srgbClr val="999999"/>
              </a:buClr>
              <a:buSzPts val="2400"/>
              <a:buFont typeface="Arial"/>
              <a:buChar char="-"/>
            </a:pPr>
            <a:r>
              <a:rPr lang="zh-TW" sz="24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capacity to generalize to unfamiliar situations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461275" y="3441010"/>
            <a:ext cx="24492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Being fair &amp; Ethical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249125" y="194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ctr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Properties of interpretable models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311700" y="1053700"/>
            <a:ext cx="8520600" cy="3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514350" lvl="0" marL="5524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</a:p>
          <a:p>
            <a:pPr indent="-228600" lvl="1" marL="4381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How does the model work?</a:t>
            </a:r>
          </a:p>
          <a:p>
            <a:pPr indent="-165100" lvl="1" marL="4381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524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AutoNum type="arabicPeriod"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Post-hoc interpretability</a:t>
            </a:r>
          </a:p>
          <a:p>
            <a:pPr indent="-228600" lvl="1" marL="4381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Besides the prediction, what else can the model tell me?</a:t>
            </a:r>
          </a:p>
          <a:p>
            <a:pPr indent="-50800" lvl="1" marL="4381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43815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b="0" i="0" lang="zh-TW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→ Learning the model locally around the prediction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10192" l="0" r="12503" t="28409"/>
          <a:stretch/>
        </p:blipFill>
        <p:spPr>
          <a:xfrm>
            <a:off x="659525" y="1119324"/>
            <a:ext cx="7638099" cy="40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 txBox="1"/>
          <p:nvPr/>
        </p:nvSpPr>
        <p:spPr>
          <a:xfrm>
            <a:off x="430665" y="5"/>
            <a:ext cx="6398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</a:p>
          <a:p>
            <a:pPr indent="-419100" lvl="0" marL="457200" marR="0" rtl="0" algn="l">
              <a:spcBef>
                <a:spcPts val="0"/>
              </a:spcBef>
              <a:buClr>
                <a:srgbClr val="FFFFFF"/>
              </a:buClr>
              <a:buSzPts val="3000"/>
              <a:buFont typeface="Arial"/>
              <a:buChar char="-"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Simulatability </a:t>
            </a: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(entire model level)</a:t>
            </a:r>
          </a:p>
        </p:txBody>
      </p:sp>
      <p:sp>
        <p:nvSpPr>
          <p:cNvPr id="622" name="Shape 622"/>
          <p:cNvSpPr/>
          <p:nvPr/>
        </p:nvSpPr>
        <p:spPr>
          <a:xfrm>
            <a:off x="5188075" y="1325996"/>
            <a:ext cx="3362100" cy="6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3958650" y="2141421"/>
            <a:ext cx="4754700" cy="74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it a “simple” model ?</a:t>
            </a:r>
          </a:p>
          <a:p>
            <a:pPr indent="-114300" lvl="0" marL="0" marR="0" rtl="0" algn="l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to put together a prediction by hand?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但 資料 =/= 知識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Data 架構 = 資料怎麼被收集、儲存、處理 跟散佈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00"/>
                </a:solidFill>
              </a:rPr>
              <a:t>Information 架構 =  把資料轉換成有用的資訊(知識)，所需要的過程跟practice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Shape 628"/>
          <p:cNvPicPr preferRelativeResize="0"/>
          <p:nvPr/>
        </p:nvPicPr>
        <p:blipFill rotWithShape="1">
          <a:blip r:embed="rId3">
            <a:alphaModFix/>
          </a:blip>
          <a:srcRect b="10192" l="0" r="12503" t="28409"/>
          <a:stretch/>
        </p:blipFill>
        <p:spPr>
          <a:xfrm>
            <a:off x="659525" y="1119324"/>
            <a:ext cx="7638099" cy="40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430665" y="5"/>
            <a:ext cx="63981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ts val="3000"/>
              <a:buFont typeface="Arial"/>
              <a:buChar char="-"/>
            </a:pPr>
            <a:r>
              <a:rPr lang="zh-TW" sz="3000">
                <a:solidFill>
                  <a:schemeClr val="dk1"/>
                </a:solidFill>
              </a:rPr>
              <a:t>Decomposability </a:t>
            </a:r>
            <a:r>
              <a:rPr lang="zh-TW" sz="2400">
                <a:solidFill>
                  <a:schemeClr val="dk1"/>
                </a:solidFill>
              </a:rPr>
              <a:t>(parameters level)</a:t>
            </a:r>
          </a:p>
        </p:txBody>
      </p:sp>
      <p:sp>
        <p:nvSpPr>
          <p:cNvPr id="630" name="Shape 630"/>
          <p:cNvSpPr/>
          <p:nvPr/>
        </p:nvSpPr>
        <p:spPr>
          <a:xfrm>
            <a:off x="6034664" y="1290800"/>
            <a:ext cx="376500" cy="6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Shape 631"/>
          <p:cNvSpPr txBox="1"/>
          <p:nvPr/>
        </p:nvSpPr>
        <p:spPr>
          <a:xfrm>
            <a:off x="4378714" y="2093675"/>
            <a:ext cx="3842700" cy="740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it easy to understand what these coefficients mean?</a:t>
            </a:r>
          </a:p>
        </p:txBody>
      </p:sp>
      <p:sp>
        <p:nvSpPr>
          <p:cNvPr id="632" name="Shape 632"/>
          <p:cNvSpPr/>
          <p:nvPr/>
        </p:nvSpPr>
        <p:spPr>
          <a:xfrm>
            <a:off x="6563414" y="1290800"/>
            <a:ext cx="376500" cy="6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7468514" y="1290800"/>
            <a:ext cx="376500" cy="67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Shape 638"/>
          <p:cNvPicPr preferRelativeResize="0"/>
          <p:nvPr/>
        </p:nvPicPr>
        <p:blipFill rotWithShape="1">
          <a:blip r:embed="rId3">
            <a:alphaModFix/>
          </a:blip>
          <a:srcRect b="19422" l="8273" r="0" t="15136"/>
          <a:stretch/>
        </p:blipFill>
        <p:spPr>
          <a:xfrm>
            <a:off x="3979877" y="1842350"/>
            <a:ext cx="4664348" cy="312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 txBox="1"/>
          <p:nvPr/>
        </p:nvSpPr>
        <p:spPr>
          <a:xfrm>
            <a:off x="487250" y="112630"/>
            <a:ext cx="62262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Transparency</a:t>
            </a:r>
          </a:p>
          <a:p>
            <a:pPr indent="-419100" lvl="0" marL="457200" marR="0" rtl="0" algn="l">
              <a:spcBef>
                <a:spcPts val="0"/>
              </a:spcBef>
              <a:buClr>
                <a:srgbClr val="FFFFFF"/>
              </a:buClr>
              <a:buSzPts val="3000"/>
              <a:buFont typeface="Arial"/>
              <a:buChar char="-"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Algorithmic transparency </a:t>
            </a: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(algorithm level)</a:t>
            </a:r>
          </a:p>
        </p:txBody>
      </p:sp>
      <p:pic>
        <p:nvPicPr>
          <p:cNvPr id="640" name="Shape 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250" y="1842343"/>
            <a:ext cx="4754700" cy="1422547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/>
          <p:nvPr/>
        </p:nvSpPr>
        <p:spPr>
          <a:xfrm>
            <a:off x="524169" y="2022374"/>
            <a:ext cx="4516200" cy="102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 txBox="1"/>
          <p:nvPr/>
        </p:nvSpPr>
        <p:spPr>
          <a:xfrm>
            <a:off x="746931" y="3140636"/>
            <a:ext cx="4265700" cy="466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model learns by minimizing error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/>
        </p:nvSpPr>
        <p:spPr>
          <a:xfrm>
            <a:off x="375941" y="167995"/>
            <a:ext cx="3396300" cy="2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Post-hoc interpretability</a:t>
            </a:r>
          </a:p>
          <a:p>
            <a:pPr indent="-419100" lvl="0" marL="457200" marR="0" rtl="0" algn="l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Char char="-"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Visualizing uncertainty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6385475" y="4177579"/>
            <a:ext cx="25341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57150" lvl="0" marL="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</a:pPr>
            <a:r>
              <a:rPr lang="zh-TW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We Need Bayesian Deep Learning for Safe AI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lang="zh-TW" sz="1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https://goo.gl/oQAepZ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100"/>
              <a:buFont typeface="Arial"/>
              <a:buNone/>
            </a:pPr>
            <a:r>
              <a:rPr lang="zh-TW" sz="11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https://goo.gl/XEKbM9</a:t>
            </a:r>
          </a:p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Shape 6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8026" y="168000"/>
            <a:ext cx="4231625" cy="30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5775" y="2790000"/>
            <a:ext cx="5305775" cy="2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/>
        </p:nvSpPr>
        <p:spPr>
          <a:xfrm>
            <a:off x="1242148" y="84187"/>
            <a:ext cx="66741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032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Post-hoc interpretability</a:t>
            </a:r>
          </a:p>
          <a:p>
            <a:pPr indent="-419100" lvl="0" marL="457200" marR="0" rtl="0" algn="l">
              <a:spcBef>
                <a:spcPts val="0"/>
              </a:spcBef>
              <a:buClr>
                <a:srgbClr val="FFFFFF"/>
              </a:buClr>
              <a:buSzPts val="3600"/>
              <a:buFont typeface="Arial"/>
              <a:buChar char="-"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Visualizing relevance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6320225" y="4330525"/>
            <a:ext cx="2760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4BACC6"/>
              </a:buClr>
              <a:buSzPts val="1400"/>
              <a:buFont typeface="Arial"/>
              <a:buNone/>
            </a:pPr>
            <a:r>
              <a:rPr lang="zh-TW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http://www.explain-ai.org/</a:t>
            </a: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zh-TW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https://arxiv.org/abs/1708.08296</a:t>
            </a: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Shape 6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075" y="1283750"/>
            <a:ext cx="5494150" cy="37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/>
        </p:nvSpPr>
        <p:spPr>
          <a:xfrm>
            <a:off x="263908" y="191119"/>
            <a:ext cx="84120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77800" lvl="0" marL="0" marR="0" rtl="0" algn="l">
              <a:spcBef>
                <a:spcPts val="0"/>
              </a:spcBef>
              <a:buClr>
                <a:srgbClr val="FFFFFF"/>
              </a:buClr>
              <a:buSzPts val="28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Post-hoc interpretability</a:t>
            </a:r>
          </a:p>
          <a:p>
            <a:pPr indent="-393700" lvl="0" marL="45720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Char char="-"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Local Interpretable Model-agnostic Explanations (LIME)</a:t>
            </a:r>
          </a:p>
        </p:txBody>
      </p:sp>
      <p:pic>
        <p:nvPicPr>
          <p:cNvPr descr="螢幕快照 2017-11-08 下午10.56.15.png" id="663" name="Shape 663"/>
          <p:cNvPicPr preferRelativeResize="0"/>
          <p:nvPr/>
        </p:nvPicPr>
        <p:blipFill rotWithShape="1">
          <a:blip r:embed="rId3">
            <a:alphaModFix/>
          </a:blip>
          <a:srcRect b="15398" l="0" r="0" t="16286"/>
          <a:stretch/>
        </p:blipFill>
        <p:spPr>
          <a:xfrm>
            <a:off x="263900" y="1115075"/>
            <a:ext cx="7605200" cy="3535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5287925" y="4650122"/>
            <a:ext cx="3783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18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https://arxiv.org/pdf/1602.04938.pdf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/>
        </p:nvSpPr>
        <p:spPr>
          <a:xfrm>
            <a:off x="0" y="1770790"/>
            <a:ext cx="91440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rgbClr val="FFFFFF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Explanatory power =/= Predictive power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/>
        </p:nvSpPr>
        <p:spPr>
          <a:xfrm>
            <a:off x="1618350" y="1012352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X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618350" y="3397777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Y</a:t>
            </a:r>
          </a:p>
        </p:txBody>
      </p:sp>
      <p:cxnSp>
        <p:nvCxnSpPr>
          <p:cNvPr id="676" name="Shape 676"/>
          <p:cNvCxnSpPr/>
          <p:nvPr/>
        </p:nvCxnSpPr>
        <p:spPr>
          <a:xfrm>
            <a:off x="2546700" y="1620302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77" name="Shape 677"/>
          <p:cNvSpPr txBox="1"/>
          <p:nvPr/>
        </p:nvSpPr>
        <p:spPr>
          <a:xfrm>
            <a:off x="476750" y="2041052"/>
            <a:ext cx="185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causes Y by mechanism F</a:t>
            </a:r>
          </a:p>
          <a:p>
            <a:pPr indent="-114300" lvl="0" marL="0" marR="0" rtl="0" algn="r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4947480" y="1012352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x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4947480" y="3397777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y</a:t>
            </a:r>
          </a:p>
        </p:txBody>
      </p:sp>
      <p:cxnSp>
        <p:nvCxnSpPr>
          <p:cNvPr id="680" name="Shape 680"/>
          <p:cNvCxnSpPr>
            <a:stCxn id="678" idx="2"/>
            <a:endCxn id="679" idx="0"/>
          </p:cNvCxnSpPr>
          <p:nvPr/>
        </p:nvCxnSpPr>
        <p:spPr>
          <a:xfrm>
            <a:off x="6250080" y="1601852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81" name="Shape 681"/>
          <p:cNvSpPr txBox="1"/>
          <p:nvPr/>
        </p:nvSpPr>
        <p:spPr>
          <a:xfrm>
            <a:off x="6409650" y="2230502"/>
            <a:ext cx="2358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f maps x to y</a:t>
            </a:r>
          </a:p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/>
        </p:nvSpPr>
        <p:spPr>
          <a:xfrm>
            <a:off x="1630850" y="1162527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X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1630850" y="3547952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Y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2559200" y="1770477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89" name="Shape 689"/>
          <p:cNvSpPr txBox="1"/>
          <p:nvPr/>
        </p:nvSpPr>
        <p:spPr>
          <a:xfrm>
            <a:off x="489250" y="2191227"/>
            <a:ext cx="185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causes Y by mechanism F</a:t>
            </a:r>
          </a:p>
          <a:p>
            <a:pPr indent="-114300" lvl="0" marL="0" marR="0" rtl="0" algn="r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959980" y="1162527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x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4959980" y="3547952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y</a:t>
            </a:r>
          </a:p>
        </p:txBody>
      </p:sp>
      <p:cxnSp>
        <p:nvCxnSpPr>
          <p:cNvPr id="692" name="Shape 692"/>
          <p:cNvCxnSpPr>
            <a:stCxn id="690" idx="2"/>
            <a:endCxn id="691" idx="0"/>
          </p:cNvCxnSpPr>
          <p:nvPr/>
        </p:nvCxnSpPr>
        <p:spPr>
          <a:xfrm>
            <a:off x="6262580" y="1752027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693" name="Shape 693"/>
          <p:cNvSpPr txBox="1"/>
          <p:nvPr/>
        </p:nvSpPr>
        <p:spPr>
          <a:xfrm>
            <a:off x="6422150" y="2380677"/>
            <a:ext cx="2358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f maps x to y</a:t>
            </a:r>
          </a:p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2860300" y="2066577"/>
            <a:ext cx="2990700" cy="102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Explanation</a:t>
            </a:r>
          </a:p>
          <a:p>
            <a:pPr indent="-152400" lvl="0" marL="0" marR="0" rtl="0" algn="l"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f to F</a:t>
            </a:r>
          </a:p>
        </p:txBody>
      </p:sp>
      <p:sp>
        <p:nvSpPr>
          <p:cNvPr id="695" name="Shape 695"/>
          <p:cNvSpPr/>
          <p:nvPr/>
        </p:nvSpPr>
        <p:spPr>
          <a:xfrm>
            <a:off x="489250" y="2066577"/>
            <a:ext cx="2070000" cy="1246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6422150" y="2066577"/>
            <a:ext cx="2358600" cy="1246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1567850" y="999464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X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567850" y="3384889"/>
            <a:ext cx="1856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Construct Y</a:t>
            </a:r>
          </a:p>
        </p:txBody>
      </p:sp>
      <p:cxnSp>
        <p:nvCxnSpPr>
          <p:cNvPr id="703" name="Shape 703"/>
          <p:cNvCxnSpPr/>
          <p:nvPr/>
        </p:nvCxnSpPr>
        <p:spPr>
          <a:xfrm>
            <a:off x="2496200" y="1607414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4" name="Shape 704"/>
          <p:cNvSpPr txBox="1"/>
          <p:nvPr/>
        </p:nvSpPr>
        <p:spPr>
          <a:xfrm>
            <a:off x="426250" y="2028164"/>
            <a:ext cx="185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 causes Y by mechanism F</a:t>
            </a:r>
          </a:p>
          <a:p>
            <a:pPr indent="-114300" lvl="0" marL="0" marR="0" rtl="0" algn="r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896980" y="999464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x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896980" y="3384889"/>
            <a:ext cx="2605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buClr>
                <a:srgbClr val="FFFFFF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 y</a:t>
            </a:r>
          </a:p>
        </p:txBody>
      </p:sp>
      <p:cxnSp>
        <p:nvCxnSpPr>
          <p:cNvPr id="707" name="Shape 707"/>
          <p:cNvCxnSpPr>
            <a:stCxn id="705" idx="2"/>
            <a:endCxn id="706" idx="0"/>
          </p:cNvCxnSpPr>
          <p:nvPr/>
        </p:nvCxnSpPr>
        <p:spPr>
          <a:xfrm>
            <a:off x="6199580" y="1588964"/>
            <a:ext cx="0" cy="1795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708" name="Shape 708"/>
          <p:cNvSpPr txBox="1"/>
          <p:nvPr/>
        </p:nvSpPr>
        <p:spPr>
          <a:xfrm>
            <a:off x="6359150" y="2217614"/>
            <a:ext cx="23586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f maps x to y</a:t>
            </a:r>
          </a:p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via </a:t>
            </a:r>
            <a:r>
              <a:rPr lang="zh-TW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f(x) = y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2896975" y="1917071"/>
            <a:ext cx="2971800" cy="106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</a:p>
          <a:p>
            <a:pPr indent="-152400" lvl="0" marL="0" marR="0" rtl="0" algn="l"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f to generate y</a:t>
            </a:r>
          </a:p>
        </p:txBody>
      </p:sp>
      <p:sp>
        <p:nvSpPr>
          <p:cNvPr id="710" name="Shape 710"/>
          <p:cNvSpPr/>
          <p:nvPr/>
        </p:nvSpPr>
        <p:spPr>
          <a:xfrm>
            <a:off x="6290125" y="1887720"/>
            <a:ext cx="2358600" cy="1246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4689474" y="3133929"/>
            <a:ext cx="2812500" cy="1010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3525" y="1339049"/>
            <a:ext cx="6232825" cy="157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150" y="2994325"/>
            <a:ext cx="4585149" cy="15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284257" y="279669"/>
            <a:ext cx="3394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modeling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Cross validation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3325" y="2987475"/>
            <a:ext cx="4113024" cy="19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3000">
                <a:solidFill>
                  <a:srgbClr val="FFFFFF"/>
                </a:solidFill>
              </a:rPr>
              <a:t>Data workflow 才是</a:t>
            </a:r>
            <a:r>
              <a:rPr lang="zh-TW" sz="3000">
                <a:solidFill>
                  <a:srgbClr val="FFFF00"/>
                </a:solidFill>
              </a:rPr>
              <a:t>把資料轉成知識</a:t>
            </a:r>
            <a:r>
              <a:rPr lang="zh-TW" sz="3000">
                <a:solidFill>
                  <a:srgbClr val="FFFFFF"/>
                </a:solidFill>
              </a:rPr>
              <a:t>的架構 </a:t>
            </a:r>
          </a:p>
        </p:txBody>
      </p:sp>
      <p:pic>
        <p:nvPicPr>
          <p:cNvPr descr="螢幕快照 2017-05-16 上午11.39.43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0" y="1156100"/>
            <a:ext cx="6163125" cy="37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/>
        </p:nvSpPr>
        <p:spPr>
          <a:xfrm>
            <a:off x="2679549" y="771250"/>
            <a:ext cx="2835300" cy="2835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ctr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Explanatory models</a:t>
            </a:r>
          </a:p>
        </p:txBody>
      </p:sp>
      <p:sp>
        <p:nvSpPr>
          <p:cNvPr id="725" name="Shape 725"/>
          <p:cNvSpPr/>
          <p:nvPr/>
        </p:nvSpPr>
        <p:spPr>
          <a:xfrm>
            <a:off x="2147099" y="146850"/>
            <a:ext cx="4849800" cy="4849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ctr">
              <a:spcBef>
                <a:spcPts val="0"/>
              </a:spcBef>
              <a:buClr>
                <a:srgbClr val="FFFFFF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Predictory models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/>
        </p:nvSpPr>
        <p:spPr>
          <a:xfrm>
            <a:off x="596408" y="1279646"/>
            <a:ext cx="8122200" cy="2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zh-TW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Measurements are not accurate representations of their underlying constructs</a:t>
            </a: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spcBef>
                <a:spcPts val="0"/>
              </a:spcBef>
              <a:buClr>
                <a:srgbClr val="FFFF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Results in difference between prediction vs. explanation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螢幕快照 2017-11-08 下午9.13.00.png"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498" y="1276276"/>
            <a:ext cx="5804782" cy="2393213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 rot="5400000">
            <a:off x="3001343" y="301757"/>
            <a:ext cx="359100" cy="1572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Shape 737"/>
          <p:cNvSpPr txBox="1"/>
          <p:nvPr/>
        </p:nvSpPr>
        <p:spPr>
          <a:xfrm>
            <a:off x="1571360" y="125250"/>
            <a:ext cx="2596200" cy="73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overall error</a:t>
            </a:r>
          </a:p>
          <a:p>
            <a:pPr indent="-152400" lvl="0" marL="0" marR="0" rtl="0" algn="l"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Prediction goal</a:t>
            </a:r>
          </a:p>
        </p:txBody>
      </p:sp>
      <p:sp>
        <p:nvSpPr>
          <p:cNvPr id="738" name="Shape 738"/>
          <p:cNvSpPr/>
          <p:nvPr/>
        </p:nvSpPr>
        <p:spPr>
          <a:xfrm rot="-5400000">
            <a:off x="3684596" y="3545703"/>
            <a:ext cx="359100" cy="606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Shape 739"/>
          <p:cNvSpPr txBox="1"/>
          <p:nvPr/>
        </p:nvSpPr>
        <p:spPr>
          <a:xfrm>
            <a:off x="2869488" y="4087134"/>
            <a:ext cx="2596200" cy="739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 bias</a:t>
            </a:r>
          </a:p>
          <a:p>
            <a:pPr indent="-152400" lvl="0" marL="0" marR="0" rtl="0" algn="l">
              <a:spcBef>
                <a:spcPts val="0"/>
              </a:spcBef>
              <a:buClr>
                <a:srgbClr val="000000"/>
              </a:buClr>
              <a:buSzPts val="24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Explanation goal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6047817" y="4557268"/>
            <a:ext cx="28926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zh-TW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https://arxiv.org/pdf/1101.0891.pdf</a:t>
            </a:r>
          </a:p>
          <a:p>
            <a:pPr indent="-88900" lvl="0" marL="0" marR="0" rtl="0" algn="l">
              <a:spcBef>
                <a:spcPts val="0"/>
              </a:spcBef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2137" y="2210337"/>
            <a:ext cx="61055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/>
          <p:nvPr/>
        </p:nvSpPr>
        <p:spPr>
          <a:xfrm>
            <a:off x="1036349" y="976637"/>
            <a:ext cx="5604300" cy="1037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 good model”</a:t>
            </a: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Bias = 0, while exhibiting minimal overall error</a:t>
            </a:r>
          </a:p>
        </p:txBody>
      </p:sp>
      <p:sp>
        <p:nvSpPr>
          <p:cNvPr id="747" name="Shape 747"/>
          <p:cNvSpPr/>
          <p:nvPr/>
        </p:nvSpPr>
        <p:spPr>
          <a:xfrm rot="-5400000">
            <a:off x="6084799" y="2467661"/>
            <a:ext cx="426600" cy="14418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/>
          <p:nvPr/>
        </p:nvSpPr>
        <p:spPr>
          <a:xfrm>
            <a:off x="5783749" y="3471461"/>
            <a:ext cx="102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0" marR="0" rtl="0" algn="l">
              <a:spcBef>
                <a:spcPts val="0"/>
              </a:spcBef>
              <a:buClr>
                <a:srgbClr val="FFFFFF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0</a:t>
            </a:r>
          </a:p>
        </p:txBody>
      </p:sp>
      <p:sp>
        <p:nvSpPr>
          <p:cNvPr id="749" name="Shape 749"/>
          <p:cNvSpPr/>
          <p:nvPr/>
        </p:nvSpPr>
        <p:spPr>
          <a:xfrm rot="-5400000">
            <a:off x="2692174" y="2362061"/>
            <a:ext cx="426600" cy="16530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Shape 750"/>
          <p:cNvSpPr txBox="1"/>
          <p:nvPr/>
        </p:nvSpPr>
        <p:spPr>
          <a:xfrm>
            <a:off x="2078974" y="3401861"/>
            <a:ext cx="1653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90500" lvl="0" marL="0" marR="0" rtl="0" algn="l">
              <a:spcBef>
                <a:spcPts val="0"/>
              </a:spcBef>
              <a:buClr>
                <a:srgbClr val="FFFFFF"/>
              </a:buClr>
              <a:buSzPts val="3000"/>
              <a:buFont typeface="Arial"/>
              <a:buNone/>
            </a:pPr>
            <a:r>
              <a:rPr lang="zh-TW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minimal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Shape 7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788" y="2189075"/>
            <a:ext cx="6105525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/>
          <p:nvPr/>
        </p:nvSpPr>
        <p:spPr>
          <a:xfrm>
            <a:off x="757349" y="629225"/>
            <a:ext cx="7629300" cy="1460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possible to reduce variance by increasing bias </a:t>
            </a:r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And still resulting in reduced overall error</a:t>
            </a: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of model explanatory power → Increased predictive power</a:t>
            </a:r>
          </a:p>
        </p:txBody>
      </p:sp>
      <p:sp>
        <p:nvSpPr>
          <p:cNvPr id="757" name="Shape 757"/>
          <p:cNvSpPr/>
          <p:nvPr/>
        </p:nvSpPr>
        <p:spPr>
          <a:xfrm>
            <a:off x="5824125" y="2983525"/>
            <a:ext cx="338700" cy="4140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 rot="10800000">
            <a:off x="4295475" y="2983575"/>
            <a:ext cx="338700" cy="953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/>
          <p:nvPr/>
        </p:nvSpPr>
        <p:spPr>
          <a:xfrm rot="10800000">
            <a:off x="2591200" y="2983725"/>
            <a:ext cx="338700" cy="576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14300" lvl="0" marL="0" marR="0" rtl="0" algn="l">
              <a:spcBef>
                <a:spcPts val="0"/>
              </a:spcBef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 txBox="1"/>
          <p:nvPr/>
        </p:nvSpPr>
        <p:spPr>
          <a:xfrm>
            <a:off x="4835625" y="4399871"/>
            <a:ext cx="394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8890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zh-TW" sz="1400" u="sng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https://arxiv.org/pdf/1101.0891.pdf</a:t>
            </a:r>
          </a:p>
          <a:p>
            <a:pPr indent="-88900" lvl="0" marL="0" marR="0" rtl="0" algn="r">
              <a:spcBef>
                <a:spcPts val="0"/>
              </a:spcBef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/>
        </p:nvSpPr>
        <p:spPr>
          <a:xfrm>
            <a:off x="2256732" y="3541612"/>
            <a:ext cx="65397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 power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(How does model perform in out-samples?)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672995" y="554234"/>
            <a:ext cx="68613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Explanatory power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(Given theory, how does the sample data fit?)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2652749" y="2006396"/>
            <a:ext cx="3687600" cy="1130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03200" lvl="0" marL="0" marR="0" rtl="0" algn="ctr">
              <a:spcBef>
                <a:spcPts val="0"/>
              </a:spcBef>
              <a:buClr>
                <a:srgbClr val="000000"/>
              </a:buClr>
              <a:buSzPts val="3200"/>
              <a:buFont typeface="Arial"/>
              <a:buNone/>
            </a:pPr>
            <a:r>
              <a:rPr lang="zh-TW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dimensions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/>
        </p:nvSpPr>
        <p:spPr>
          <a:xfrm>
            <a:off x="821407" y="531267"/>
            <a:ext cx="5124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Good experimental design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(Randomized control trials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Remove confounding)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928226" y="3252174"/>
            <a:ext cx="453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In-sample model fitting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→ Test hypothesis</a:t>
            </a:r>
          </a:p>
        </p:txBody>
      </p:sp>
      <p:sp>
        <p:nvSpPr>
          <p:cNvPr id="774" name="Shape 774"/>
          <p:cNvSpPr/>
          <p:nvPr/>
        </p:nvSpPr>
        <p:spPr>
          <a:xfrm>
            <a:off x="4172656" y="2272401"/>
            <a:ext cx="454500" cy="454500"/>
          </a:xfrm>
          <a:prstGeom prst="plus">
            <a:avLst>
              <a:gd fmla="val 35638" name="adj"/>
            </a:avLst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533349" y="569100"/>
            <a:ext cx="6975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Observational data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(Complex interactions that are difficult to hypothesize or measure in isolation)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2284625" y="3497089"/>
            <a:ext cx="6330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Out-sample, predictive modeling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Allows modeling non-linear relationships</a:t>
            </a:r>
          </a:p>
        </p:txBody>
      </p:sp>
      <p:sp>
        <p:nvSpPr>
          <p:cNvPr id="781" name="Shape 781"/>
          <p:cNvSpPr/>
          <p:nvPr/>
        </p:nvSpPr>
        <p:spPr>
          <a:xfrm>
            <a:off x="3884606" y="2310238"/>
            <a:ext cx="454500" cy="454500"/>
          </a:xfrm>
          <a:prstGeom prst="plus">
            <a:avLst>
              <a:gd fmla="val 35638" name="adj"/>
            </a:avLst>
          </a:prstGeom>
          <a:solidFill>
            <a:srgbClr val="FFFF00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825"/>
            <a:ext cx="8839199" cy="3898552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Shape 787"/>
          <p:cNvSpPr txBox="1"/>
          <p:nvPr/>
        </p:nvSpPr>
        <p:spPr>
          <a:xfrm>
            <a:off x="813550" y="4662650"/>
            <a:ext cx="8178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https://ai.arizona.edu/sites/ai/files/MIS611D/shmueli-2011-predictiveanalytics-is-research.pdf</a:t>
            </a:r>
          </a:p>
          <a:p>
            <a:pPr indent="0" lvl="0" marL="0" algn="r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222500" y="228875"/>
            <a:ext cx="49212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Explanatory modeling</a:t>
            </a: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to act/intervene on?</a:t>
            </a:r>
          </a:p>
          <a:p>
            <a:pPr indent="-406400" lvl="0" marL="457200" marR="0" rtl="0" algn="l">
              <a:spcBef>
                <a:spcPts val="0"/>
              </a:spcBef>
              <a:buClr>
                <a:srgbClr val="FFFFFF"/>
              </a:buClr>
              <a:buSzPts val="2800"/>
              <a:buFont typeface="Calibri"/>
              <a:buChar char="-"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A/B testing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Shape 793"/>
          <p:cNvSpPr txBox="1"/>
          <p:nvPr/>
        </p:nvSpPr>
        <p:spPr>
          <a:xfrm>
            <a:off x="4066675" y="1782600"/>
            <a:ext cx="4921200" cy="15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Predictory</a:t>
            </a:r>
            <a:r>
              <a:rPr lang="zh-TW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indent="-4064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Char char="-"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will happen?</a:t>
            </a:r>
          </a:p>
          <a:p>
            <a:pPr indent="-406400" lvl="0" marL="457200" marR="0" rtl="0" algn="l">
              <a:spcBef>
                <a:spcPts val="0"/>
              </a:spcBef>
              <a:buClr>
                <a:srgbClr val="FFFFFF"/>
              </a:buClr>
              <a:buSzPts val="2800"/>
              <a:buFont typeface="Calibri"/>
              <a:buChar char="-"/>
            </a:pPr>
            <a:r>
              <a:rPr lang="zh-TW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Early markers, Pre-selection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374100" y="3537200"/>
            <a:ext cx="83958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zh-TW" sz="4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Descriptive</a:t>
            </a:r>
            <a:r>
              <a:rPr lang="zh-TW" sz="40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modeling</a:t>
            </a: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Char char="-"/>
            </a:pPr>
            <a:r>
              <a:rPr lang="zh-TW" sz="1800">
                <a:solidFill>
                  <a:srgbClr val="FFFFFF"/>
                </a:solidFill>
              </a:rPr>
              <a:t>summarizing or representing the data structure in a compact manner</a:t>
            </a:r>
          </a:p>
          <a:p>
            <a:pPr indent="-342900" lvl="0" marL="457200" marR="0" rtl="0" algn="l">
              <a:spcBef>
                <a:spcPts val="0"/>
              </a:spcBef>
              <a:buClr>
                <a:srgbClr val="FFFFFF"/>
              </a:buClr>
              <a:buSzPts val="1800"/>
              <a:buChar char="-"/>
            </a:pPr>
            <a:r>
              <a:rPr lang="zh-TW" sz="1800">
                <a:solidFill>
                  <a:srgbClr val="FFFFFF"/>
                </a:solidFill>
              </a:rPr>
              <a:t>Learning useful representations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